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2" r:id="rId2"/>
    <p:sldId id="273" r:id="rId3"/>
    <p:sldId id="256" r:id="rId4"/>
    <p:sldId id="257" r:id="rId5"/>
    <p:sldId id="277" r:id="rId6"/>
    <p:sldId id="259" r:id="rId7"/>
    <p:sldId id="261" r:id="rId8"/>
    <p:sldId id="262" r:id="rId9"/>
    <p:sldId id="263" r:id="rId10"/>
    <p:sldId id="264" r:id="rId11"/>
    <p:sldId id="265" r:id="rId12"/>
    <p:sldId id="274" r:id="rId13"/>
    <p:sldId id="266" r:id="rId14"/>
    <p:sldId id="276" r:id="rId15"/>
    <p:sldId id="267" r:id="rId16"/>
    <p:sldId id="268" r:id="rId17"/>
    <p:sldId id="269" r:id="rId18"/>
    <p:sldId id="271" r:id="rId19"/>
    <p:sldId id="278" r:id="rId20"/>
    <p:sldId id="275" r:id="rId21"/>
    <p:sldId id="280" r:id="rId22"/>
    <p:sldId id="279" r:id="rId23"/>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82"/>
    <a:srgbClr val="000000"/>
    <a:srgbClr val="49443E"/>
    <a:srgbClr val="3E3A3B"/>
    <a:srgbClr val="4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701" autoAdjust="0"/>
  </p:normalViewPr>
  <p:slideViewPr>
    <p:cSldViewPr snapToGrid="0">
      <p:cViewPr varScale="1">
        <p:scale>
          <a:sx n="114" d="100"/>
          <a:sy n="114" d="100"/>
        </p:scale>
        <p:origin x="447" y="4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6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r>
              <a:rPr lang="nl-NL" dirty="0"/>
              <a:t>Fight for Sight</a:t>
            </a:r>
          </a:p>
          <a:p>
            <a:r>
              <a:rPr lang="nl-NL" dirty="0"/>
              <a:t>Lions Werkgroep Blinden</a:t>
            </a:r>
          </a:p>
        </p:txBody>
      </p:sp>
      <p:sp>
        <p:nvSpPr>
          <p:cNvPr id="3" name="Tijdelijke aanduiding voor datum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AA21BD39-C27F-41B4-BC75-25F005A87494}" type="datetimeFigureOut">
              <a:rPr lang="nl-NL" smtClean="0"/>
              <a:t>7-10-2018</a:t>
            </a:fld>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D03CAD9-F6C4-49F8-AEAB-C086292D7057}" type="slidenum">
              <a:rPr lang="nl-NL" smtClean="0"/>
              <a:t>‹nr.›</a:t>
            </a:fld>
            <a:endParaRPr lang="nl-NL"/>
          </a:p>
        </p:txBody>
      </p:sp>
    </p:spTree>
    <p:extLst>
      <p:ext uri="{BB962C8B-B14F-4D97-AF65-F5344CB8AC3E}">
        <p14:creationId xmlns:p14="http://schemas.microsoft.com/office/powerpoint/2010/main" val="1451412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2E3ADE56-DBD9-42D7-998A-FB7086B9E62B}" type="datetimeFigureOut">
              <a:rPr lang="nl-NL" smtClean="0"/>
              <a:t>7-10-2018</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ECA3EE5-46AE-4815-A283-B2F9153EFB82}" type="slidenum">
              <a:rPr lang="nl-NL" smtClean="0"/>
              <a:t>‹nr.›</a:t>
            </a:fld>
            <a:endParaRPr lang="nl-NL"/>
          </a:p>
        </p:txBody>
      </p:sp>
    </p:spTree>
    <p:extLst>
      <p:ext uri="{BB962C8B-B14F-4D97-AF65-F5344CB8AC3E}">
        <p14:creationId xmlns:p14="http://schemas.microsoft.com/office/powerpoint/2010/main" val="401050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fightforsight@lions.n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Sinds Hellen Keller de Lions opriep de strijd aan te binden tegen onnodige blindheid is Blindheidsbestrijding de grootste humanitaire taak van Lions wereldwijd.</a:t>
            </a:r>
          </a:p>
          <a:p>
            <a:r>
              <a:rPr lang="nl-NL" dirty="0"/>
              <a:t>90% woont in arme landen. Hadden zij in rijke landen gewoond dan waren de meesten van hen al lang genezen. Sterker nog, dan waren ze waarschijnlijk nooit blind geworden.</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a:t>
            </a:fld>
            <a:endParaRPr lang="nl-NL"/>
          </a:p>
        </p:txBody>
      </p:sp>
    </p:spTree>
    <p:extLst>
      <p:ext uri="{BB962C8B-B14F-4D97-AF65-F5344CB8AC3E}">
        <p14:creationId xmlns:p14="http://schemas.microsoft.com/office/powerpoint/2010/main" val="274749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Meer op onze site.</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10</a:t>
            </a:fld>
            <a:endParaRPr lang="nl-NL"/>
          </a:p>
        </p:txBody>
      </p:sp>
    </p:spTree>
    <p:extLst>
      <p:ext uri="{BB962C8B-B14F-4D97-AF65-F5344CB8AC3E}">
        <p14:creationId xmlns:p14="http://schemas.microsoft.com/office/powerpoint/2010/main" val="191733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Meer op onze site.</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11</a:t>
            </a:fld>
            <a:endParaRPr lang="nl-NL"/>
          </a:p>
        </p:txBody>
      </p:sp>
    </p:spTree>
    <p:extLst>
      <p:ext uri="{BB962C8B-B14F-4D97-AF65-F5344CB8AC3E}">
        <p14:creationId xmlns:p14="http://schemas.microsoft.com/office/powerpoint/2010/main" val="183260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Het is van belang om de ogen van kinderen vroegtijdig te controleren.</a:t>
            </a:r>
          </a:p>
          <a:p>
            <a:r>
              <a:rPr lang="nl-NL" dirty="0"/>
              <a:t>Teams bezoeken scholen en leren onderwijzend personeel hoe oogproblemen te onderkennen.</a:t>
            </a:r>
          </a:p>
          <a:p>
            <a:r>
              <a:rPr lang="nl-NL" dirty="0"/>
              <a:t>Vaak worden er brillen verstrekt waardoor de kinderen weer kunnen lezen wat er op het bord geschreven staat.</a:t>
            </a:r>
          </a:p>
          <a:p>
            <a:r>
              <a:rPr lang="nl-NL" dirty="0"/>
              <a:t>De ogen van deze meervoudig gehandicapte jongen uit Cambodja worden gecontroleerd.</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12</a:t>
            </a:fld>
            <a:endParaRPr lang="nl-NL"/>
          </a:p>
        </p:txBody>
      </p:sp>
    </p:spTree>
    <p:extLst>
      <p:ext uri="{BB962C8B-B14F-4D97-AF65-F5344CB8AC3E}">
        <p14:creationId xmlns:p14="http://schemas.microsoft.com/office/powerpoint/2010/main" val="116308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Lionsclub Land van Cuijk en Noord-Limburg heeft samen met de Lions Werkgroep Blinden en Wilde Ganzen € 75.000,-- bijgedragen. Eye care foundation stond garant voor de rest van de bouwkosten.</a:t>
            </a:r>
          </a:p>
          <a:p>
            <a:r>
              <a:rPr lang="nl-NL" dirty="0"/>
              <a:t>Prachtig teamwork.</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13</a:t>
            </a:fld>
            <a:endParaRPr lang="nl-NL"/>
          </a:p>
        </p:txBody>
      </p:sp>
    </p:spTree>
    <p:extLst>
      <p:ext uri="{BB962C8B-B14F-4D97-AF65-F5344CB8AC3E}">
        <p14:creationId xmlns:p14="http://schemas.microsoft.com/office/powerpoint/2010/main" val="2278220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Armoede is een van de hoofdoorzaken van onnodige blindheid.</a:t>
            </a:r>
          </a:p>
          <a:p>
            <a:r>
              <a:rPr lang="nl-NL" dirty="0"/>
              <a:t>Voorlichting op het gebied van voedsel en hygiëne is belangrijk.</a:t>
            </a:r>
          </a:p>
          <a:p>
            <a:r>
              <a:rPr lang="nl-NL" dirty="0"/>
              <a:t>Ook de mogelijkheid om gebruik te maken van de oogzorg moet geaccepteerd worden. Blindheid is geen straf van de goden.</a:t>
            </a:r>
          </a:p>
          <a:p>
            <a:r>
              <a:rPr lang="nl-NL" dirty="0"/>
              <a:t>Ook hier heeft Fight for Sight een taak.</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14</a:t>
            </a:fld>
            <a:endParaRPr lang="nl-NL"/>
          </a:p>
        </p:txBody>
      </p:sp>
    </p:spTree>
    <p:extLst>
      <p:ext uri="{BB962C8B-B14F-4D97-AF65-F5344CB8AC3E}">
        <p14:creationId xmlns:p14="http://schemas.microsoft.com/office/powerpoint/2010/main" val="159795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De Lions Werkgroep Blinden heeft geld nodig.</a:t>
            </a:r>
          </a:p>
          <a:p>
            <a:r>
              <a:rPr lang="nl-NL" dirty="0"/>
              <a:t>Actie voeren voor Fight for Sight kan heel gemakkelijk.</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15</a:t>
            </a:fld>
            <a:endParaRPr lang="nl-NL"/>
          </a:p>
        </p:txBody>
      </p:sp>
    </p:spTree>
    <p:extLst>
      <p:ext uri="{BB962C8B-B14F-4D97-AF65-F5344CB8AC3E}">
        <p14:creationId xmlns:p14="http://schemas.microsoft.com/office/powerpoint/2010/main" val="418864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Een schitterende actie waar meer </a:t>
            </a:r>
            <a:r>
              <a:rPr lang="nl-NL"/>
              <a:t>dan 40 </a:t>
            </a:r>
            <a:r>
              <a:rPr lang="nl-NL" dirty="0"/>
              <a:t>Lionsclubs aan meewerken.</a:t>
            </a:r>
          </a:p>
          <a:p>
            <a:r>
              <a:rPr lang="nl-NL" dirty="0"/>
              <a:t>Deze actie is goed voor 40% van de inkomsten van de werkgroep.</a:t>
            </a:r>
          </a:p>
          <a:p>
            <a:r>
              <a:rPr lang="nl-NL" dirty="0"/>
              <a:t>Neem contact op met Herbert </a:t>
            </a:r>
            <a:r>
              <a:rPr lang="nl-NL" dirty="0" err="1"/>
              <a:t>Verseveldt</a:t>
            </a:r>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16</a:t>
            </a:fld>
            <a:endParaRPr lang="nl-NL"/>
          </a:p>
        </p:txBody>
      </p:sp>
    </p:spTree>
    <p:extLst>
      <p:ext uri="{BB962C8B-B14F-4D97-AF65-F5344CB8AC3E}">
        <p14:creationId xmlns:p14="http://schemas.microsoft.com/office/powerpoint/2010/main" val="368900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Sinds de oproep van Hellen Keller, is de oogzorg een taak van ons allemaal.</a:t>
            </a:r>
          </a:p>
          <a:p>
            <a:r>
              <a:rPr lang="nl-NL" dirty="0"/>
              <a:t>Het jampotje.</a:t>
            </a:r>
          </a:p>
          <a:p>
            <a:r>
              <a:rPr lang="nl-NL" dirty="0" err="1"/>
              <a:t>Één</a:t>
            </a:r>
            <a:r>
              <a:rPr lang="nl-NL" dirty="0"/>
              <a:t> euro per lion per bijeenkomst. Daar komt 50% bij van Wilde Ganzen.</a:t>
            </a:r>
          </a:p>
          <a:p>
            <a:r>
              <a:rPr lang="nl-NL" dirty="0"/>
              <a:t>Reken zelf uit wat de prijs van een half kopje koffie kan bijdragen aan het welzijn van heel veel mensen.</a:t>
            </a:r>
          </a:p>
          <a:p>
            <a:r>
              <a:rPr lang="nl-NL" dirty="0"/>
              <a:t>De Lions Werkgroep Blinden heeft in overleg met de commissie 100 jaar Lions, alle Nederlandse clubs opgeroepen om mee te doen.</a:t>
            </a:r>
          </a:p>
          <a:p>
            <a:r>
              <a:rPr lang="nl-NL" dirty="0"/>
              <a:t>Het doel is dat minimaal 100 clubs zich voor vijf jaar verbinden aan één euro per lion per bijeenkomst.</a:t>
            </a:r>
          </a:p>
          <a:p>
            <a:r>
              <a:rPr lang="nl-NL" dirty="0"/>
              <a:t>Doe mee!</a:t>
            </a:r>
          </a:p>
          <a:p>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17</a:t>
            </a:fld>
            <a:endParaRPr lang="nl-NL"/>
          </a:p>
        </p:txBody>
      </p:sp>
    </p:spTree>
    <p:extLst>
      <p:ext uri="{BB962C8B-B14F-4D97-AF65-F5344CB8AC3E}">
        <p14:creationId xmlns:p14="http://schemas.microsoft.com/office/powerpoint/2010/main" val="351063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Er zijn clubs die al jarenlang actie voeren voor Fight for Sight.</a:t>
            </a:r>
          </a:p>
          <a:p>
            <a:r>
              <a:rPr lang="nl-NL" dirty="0"/>
              <a:t>Wij zijn dankbaar en blij met elke actie.</a:t>
            </a:r>
          </a:p>
          <a:p>
            <a:r>
              <a:rPr lang="nl-NL" dirty="0"/>
              <a:t>Wij hebben hiervoor promotie materiaal.</a:t>
            </a:r>
          </a:p>
          <a:p>
            <a:endParaRPr lang="nl-NL" dirty="0"/>
          </a:p>
          <a:p>
            <a:r>
              <a:rPr lang="nl-NL" dirty="0"/>
              <a:t>Neem tijdig contact met ons op. </a:t>
            </a:r>
            <a:r>
              <a:rPr lang="nl-NL" dirty="0">
                <a:hlinkClick r:id="rId3"/>
              </a:rPr>
              <a:t>fightforsight@lions.nl</a:t>
            </a:r>
            <a:endParaRPr lang="nl-NL" dirty="0"/>
          </a:p>
          <a:p>
            <a:r>
              <a:rPr lang="nl-NL" dirty="0"/>
              <a:t>Uw actieresultaat wordt met 50 % vermeerderd.</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18</a:t>
            </a:fld>
            <a:endParaRPr lang="nl-NL"/>
          </a:p>
        </p:txBody>
      </p:sp>
    </p:spTree>
    <p:extLst>
      <p:ext uri="{BB962C8B-B14F-4D97-AF65-F5344CB8AC3E}">
        <p14:creationId xmlns:p14="http://schemas.microsoft.com/office/powerpoint/2010/main" val="278018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Kleurrijke bergbewoners in Nepal zijn toegestroomd. Vol verwachting luisteren ze naar wat er gaat gebeuren.</a:t>
            </a:r>
          </a:p>
          <a:p>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19</a:t>
            </a:fld>
            <a:endParaRPr lang="nl-NL"/>
          </a:p>
        </p:txBody>
      </p:sp>
    </p:spTree>
    <p:extLst>
      <p:ext uri="{BB962C8B-B14F-4D97-AF65-F5344CB8AC3E}">
        <p14:creationId xmlns:p14="http://schemas.microsoft.com/office/powerpoint/2010/main" val="371719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Fight for Sight financiert oogkampen. Een arts trekt met zijn team de binnenlanden in en verricht ter plaatse oogzorg.</a:t>
            </a:r>
          </a:p>
          <a:p>
            <a:r>
              <a:rPr lang="nl-NL" dirty="0"/>
              <a:t>Mensen komen van heinde en ver. Velen worden gedragen. Lopen over smalle bergpaadjes is als je blind bent heel lastig.</a:t>
            </a:r>
          </a:p>
          <a:p>
            <a:r>
              <a:rPr lang="nl-NL" dirty="0"/>
              <a:t>Deze sterke Nepalees draagt zijn moeder naar het oogkamp in </a:t>
            </a:r>
            <a:r>
              <a:rPr lang="nl-NL" dirty="0" err="1"/>
              <a:t>Darbang</a:t>
            </a:r>
            <a:r>
              <a:rPr lang="nl-NL" dirty="0"/>
              <a:t> Nepal.</a:t>
            </a:r>
          </a:p>
          <a:p>
            <a:r>
              <a:rPr lang="nl-NL" dirty="0"/>
              <a:t>Na de brug nog 300 meter en hij is er.</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2</a:t>
            </a:fld>
            <a:endParaRPr lang="nl-NL"/>
          </a:p>
        </p:txBody>
      </p:sp>
    </p:spTree>
    <p:extLst>
      <p:ext uri="{BB962C8B-B14F-4D97-AF65-F5344CB8AC3E}">
        <p14:creationId xmlns:p14="http://schemas.microsoft.com/office/powerpoint/2010/main" val="103564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Eerder in deze presentatie zagen we de jonge moeder.</a:t>
            </a:r>
          </a:p>
          <a:p>
            <a:r>
              <a:rPr lang="nl-NL" dirty="0"/>
              <a:t>Emoties komen vrij. Met gevouwen handen brengt ze haar dankbaarheid over aan dokter Indra.</a:t>
            </a:r>
          </a:p>
          <a:p>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20</a:t>
            </a:fld>
            <a:endParaRPr lang="nl-NL"/>
          </a:p>
        </p:txBody>
      </p:sp>
    </p:spTree>
    <p:extLst>
      <p:ext uri="{BB962C8B-B14F-4D97-AF65-F5344CB8AC3E}">
        <p14:creationId xmlns:p14="http://schemas.microsoft.com/office/powerpoint/2010/main" val="1790809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De beste investering die je in een mens kunt doen is zorgen dat hij van blind weer ziend wordt of nog beter, voorkomen dat hij blind wordt.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21</a:t>
            </a:fld>
            <a:endParaRPr lang="nl-NL"/>
          </a:p>
        </p:txBody>
      </p:sp>
    </p:spTree>
    <p:extLst>
      <p:ext uri="{BB962C8B-B14F-4D97-AF65-F5344CB8AC3E}">
        <p14:creationId xmlns:p14="http://schemas.microsoft.com/office/powerpoint/2010/main" val="1438875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22</a:t>
            </a:fld>
            <a:endParaRPr lang="nl-NL"/>
          </a:p>
        </p:txBody>
      </p:sp>
    </p:spTree>
    <p:extLst>
      <p:ext uri="{BB962C8B-B14F-4D97-AF65-F5344CB8AC3E}">
        <p14:creationId xmlns:p14="http://schemas.microsoft.com/office/powerpoint/2010/main" val="418505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Fight for Sight is de naam van het samenwerkingsverband van de Lions Werkgroep Blinden en Wilde Ganzen. Samen spannen zij zich in om onnodige blindheid te voorkomen en blinde en slechtziende mensen een beter leven te bezorgen.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3</a:t>
            </a:fld>
            <a:endParaRPr lang="nl-NL"/>
          </a:p>
        </p:txBody>
      </p:sp>
    </p:spTree>
    <p:extLst>
      <p:ext uri="{BB962C8B-B14F-4D97-AF65-F5344CB8AC3E}">
        <p14:creationId xmlns:p14="http://schemas.microsoft.com/office/powerpoint/2010/main" val="336765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Sinds 1969 is er ongelooflijk veel gebeurd.</a:t>
            </a:r>
          </a:p>
          <a:p>
            <a:r>
              <a:rPr lang="nl-NL" dirty="0"/>
              <a:t>Miljoenen mensen  kregen en krijgen oogzorg.</a:t>
            </a:r>
          </a:p>
          <a:p>
            <a:r>
              <a:rPr lang="nl-NL" dirty="0"/>
              <a:t>Honderdduizenden hebben een staaroperatie ondergaan en konden hun leven weer oppakken.</a:t>
            </a:r>
          </a:p>
          <a:p>
            <a:r>
              <a:rPr lang="nl-NL" dirty="0"/>
              <a:t>De samenwerking met Wilde Ganzen is uniek. Nergens ter wereld worden actie- resultaten zo genereus vermeerderd. Wilde Ganzen mag tevens gezien worden als het keurmerk van de projecten.</a:t>
            </a:r>
          </a:p>
          <a:p>
            <a:r>
              <a:rPr lang="nl-NL" dirty="0"/>
              <a:t>Door de ANBI status van de Lions Werkgroep Blinden zijn donaties fiscaal aftrekbaar.</a:t>
            </a:r>
          </a:p>
          <a:p>
            <a:r>
              <a:rPr lang="nl-NL" dirty="0"/>
              <a:t>Hier wordt mogelijk te weinig gebruik van gemaakt.  Kijk op de site van de fiscus.</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4</a:t>
            </a:fld>
            <a:endParaRPr lang="nl-NL"/>
          </a:p>
        </p:txBody>
      </p:sp>
    </p:spTree>
    <p:extLst>
      <p:ext uri="{BB962C8B-B14F-4D97-AF65-F5344CB8AC3E}">
        <p14:creationId xmlns:p14="http://schemas.microsoft.com/office/powerpoint/2010/main" val="30128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Open de ogen van Blinden. In dit geval is dat letterlijk. Dokter Indra verwijdert de pleister daags na de operatie.</a:t>
            </a:r>
          </a:p>
          <a:p>
            <a:r>
              <a:rPr lang="nl-NL" dirty="0"/>
              <a:t>De jonge moeder, blind vanaf haar jeugd,  ziet voor het eerst haar kleine kinderen.</a:t>
            </a:r>
          </a:p>
          <a:p>
            <a:r>
              <a:rPr lang="nl-NL" dirty="0"/>
              <a:t>Emoties blijven niet uit, ook niet bij ons, wij stonden erbij.</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5</a:t>
            </a:fld>
            <a:endParaRPr lang="nl-NL"/>
          </a:p>
        </p:txBody>
      </p:sp>
    </p:spTree>
    <p:extLst>
      <p:ext uri="{BB962C8B-B14F-4D97-AF65-F5344CB8AC3E}">
        <p14:creationId xmlns:p14="http://schemas.microsoft.com/office/powerpoint/2010/main" val="248316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Er is in de loop der tijd veel veranderd in de oogzorg.</a:t>
            </a:r>
          </a:p>
          <a:p>
            <a:r>
              <a:rPr lang="nl-NL" dirty="0"/>
              <a:t>In de beginjaren was het meer noodhulp, opereren was het hoofddoel.</a:t>
            </a:r>
          </a:p>
          <a:p>
            <a:r>
              <a:rPr lang="nl-NL" dirty="0"/>
              <a:t>Nog steeds belangrijk maar heel veel nadruk is komen te liggen op voorlichting, preventie en opleiding. Het beschikbaar stellen van hulpmiddelen hoort daar natuurlijk bij.</a:t>
            </a:r>
          </a:p>
          <a:p>
            <a:r>
              <a:rPr lang="nl-NL" dirty="0"/>
              <a:t>Het doel is zelfstandigheid. In sommige ontwikkelingslanden is men daar dicht bij.</a:t>
            </a:r>
          </a:p>
          <a:p>
            <a:r>
              <a:rPr lang="nl-NL" dirty="0"/>
              <a:t>Zo heeft de Lions Werkgroep Blinden haar werkterrein in India verkleind en is meer actief in Afrika. De adviseurs van de werkgroep verrichten baanbrekend werk op dit gebied. </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6</a:t>
            </a:fld>
            <a:endParaRPr lang="nl-NL"/>
          </a:p>
        </p:txBody>
      </p:sp>
    </p:spTree>
    <p:extLst>
      <p:ext uri="{BB962C8B-B14F-4D97-AF65-F5344CB8AC3E}">
        <p14:creationId xmlns:p14="http://schemas.microsoft.com/office/powerpoint/2010/main" val="242697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De Lions Werkgroep Blinden is actief in 18 landen.</a:t>
            </a:r>
          </a:p>
          <a:p>
            <a:r>
              <a:rPr lang="nl-NL" dirty="0"/>
              <a:t>Sinds het digitale tijdperk ook in ontwikkelingslanden doorgedrongen is, is de communicatie sterk verbeterd. </a:t>
            </a:r>
          </a:p>
          <a:p>
            <a:r>
              <a:rPr lang="nl-NL" dirty="0"/>
              <a:t>Het is nu gemakkelijker om de Nederlandse sponsoren te laten zien wat er gebeurt.</a:t>
            </a:r>
          </a:p>
          <a:p>
            <a:r>
              <a:rPr lang="nl-NL" dirty="0"/>
              <a:t>Een korte presentatie van 5 projecten.</a:t>
            </a:r>
          </a:p>
          <a:p>
            <a:r>
              <a:rPr lang="nl-NL" dirty="0"/>
              <a:t>Op onze site vindt u meer.</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7</a:t>
            </a:fld>
            <a:endParaRPr lang="nl-NL"/>
          </a:p>
        </p:txBody>
      </p:sp>
    </p:spTree>
    <p:extLst>
      <p:ext uri="{BB962C8B-B14F-4D97-AF65-F5344CB8AC3E}">
        <p14:creationId xmlns:p14="http://schemas.microsoft.com/office/powerpoint/2010/main" val="380959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Meer op onze site.</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8</a:t>
            </a:fld>
            <a:endParaRPr lang="nl-NL"/>
          </a:p>
        </p:txBody>
      </p:sp>
    </p:spTree>
    <p:extLst>
      <p:ext uri="{BB962C8B-B14F-4D97-AF65-F5344CB8AC3E}">
        <p14:creationId xmlns:p14="http://schemas.microsoft.com/office/powerpoint/2010/main" val="214412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a:t>Meer op onze site</a:t>
            </a:r>
          </a:p>
        </p:txBody>
      </p:sp>
      <p:sp>
        <p:nvSpPr>
          <p:cNvPr id="4" name="Tijdelijke aanduiding voor dianummer 3"/>
          <p:cNvSpPr>
            <a:spLocks noGrp="1"/>
          </p:cNvSpPr>
          <p:nvPr>
            <p:ph type="sldNum" sz="quarter" idx="10"/>
          </p:nvPr>
        </p:nvSpPr>
        <p:spPr/>
        <p:txBody>
          <a:bodyPr/>
          <a:lstStyle/>
          <a:p>
            <a:fld id="{AECA3EE5-46AE-4815-A283-B2F9153EFB82}" type="slidenum">
              <a:rPr lang="nl-NL" smtClean="0"/>
              <a:t>9</a:t>
            </a:fld>
            <a:endParaRPr lang="nl-NL"/>
          </a:p>
        </p:txBody>
      </p:sp>
    </p:spTree>
    <p:extLst>
      <p:ext uri="{BB962C8B-B14F-4D97-AF65-F5344CB8AC3E}">
        <p14:creationId xmlns:p14="http://schemas.microsoft.com/office/powerpoint/2010/main" val="344223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981746A-2964-4410-AAB8-B8784EA96F03}" type="datetime1">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338000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D71143B-13A2-4443-965C-C523B9D5E9EE}" type="datetime1">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179575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2"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2"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454F96-3659-4526-80B9-E890F68CD830}" type="datetime1">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132937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99C1EB8-7F3F-47CE-8EDE-56A4BA61B3A1}" type="datetime1">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321927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4B4607B-8979-45CF-9ABB-5910D1C20598}" type="datetime1">
              <a:rPr lang="nl-NL" smtClean="0"/>
              <a:t>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29463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00A5A7D-3F83-47C7-9259-7F506CDD186C}" type="datetime1">
              <a:rPr lang="nl-NL" smtClean="0"/>
              <a:t>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374118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9"/>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2"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207CBAF-9105-4978-8AF5-E804064B20AE}" type="datetime1">
              <a:rPr lang="nl-NL" smtClean="0"/>
              <a:t>7-10-2018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798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A749B18-48B6-4774-9867-575296FB53DF}" type="datetime1">
              <a:rPr lang="nl-NL" smtClean="0"/>
              <a:t>7-10-2018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128046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2D00B67-472E-49B1-8BF7-595097A7585C}" type="datetime1">
              <a:rPr lang="nl-NL" smtClean="0"/>
              <a:t>7-10-2018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345985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CD76A2B-F5DF-4020-981F-E6FDBD698536}" type="datetime1">
              <a:rPr lang="nl-NL" smtClean="0"/>
              <a:t>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406198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90CAD75-77FD-4B24-858B-45B93B355FF9}" type="datetime1">
              <a:rPr lang="nl-NL" smtClean="0"/>
              <a:t>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015ABAB-47DA-4571-A74E-A8CC14846F6D}" type="slidenum">
              <a:rPr lang="nl-NL" smtClean="0"/>
              <a:t>‹nr.›</a:t>
            </a:fld>
            <a:endParaRPr lang="nl-NL"/>
          </a:p>
        </p:txBody>
      </p:sp>
    </p:spTree>
    <p:extLst>
      <p:ext uri="{BB962C8B-B14F-4D97-AF65-F5344CB8AC3E}">
        <p14:creationId xmlns:p14="http://schemas.microsoft.com/office/powerpoint/2010/main" val="423162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82">
            <a:alpha val="76863"/>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96295-CED9-4D42-A74B-F47BC39CD815}" type="datetime1">
              <a:rPr lang="nl-NL" smtClean="0"/>
              <a:t>7-10-2018</a:t>
            </a:fld>
            <a:endParaRPr lang="nl-NL"/>
          </a:p>
        </p:txBody>
      </p:sp>
      <p:sp>
        <p:nvSpPr>
          <p:cNvPr id="5" name="Tijdelijke aanduiding voor voettekst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AB-47DA-4571-A74E-A8CC14846F6D}" type="slidenum">
              <a:rPr lang="nl-NL" smtClean="0"/>
              <a:t>‹nr.›</a:t>
            </a:fld>
            <a:endParaRPr lang="nl-NL"/>
          </a:p>
        </p:txBody>
      </p:sp>
    </p:spTree>
    <p:extLst>
      <p:ext uri="{BB962C8B-B14F-4D97-AF65-F5344CB8AC3E}">
        <p14:creationId xmlns:p14="http://schemas.microsoft.com/office/powerpoint/2010/main" val="27711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vreemdgeldblinden@lions.nl" TargetMode="External"/><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spnyc.org/main/system/files/images/keller3.jpg"/>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2490" y="787502"/>
            <a:ext cx="4520233" cy="5737219"/>
          </a:xfrm>
          <a:prstGeom prst="ellipse">
            <a:avLst/>
          </a:prstGeom>
          <a:ln>
            <a:noFill/>
          </a:ln>
          <a:effectLst>
            <a:softEdge rad="112500"/>
          </a:effectLst>
        </p:spPr>
      </p:pic>
      <p:sp>
        <p:nvSpPr>
          <p:cNvPr id="3" name="Tijdelijke aanduiding voor inhoud 2"/>
          <p:cNvSpPr>
            <a:spLocks noGrp="1"/>
          </p:cNvSpPr>
          <p:nvPr>
            <p:ph idx="1"/>
          </p:nvPr>
        </p:nvSpPr>
        <p:spPr>
          <a:xfrm>
            <a:off x="3429000" y="3780191"/>
            <a:ext cx="8543925" cy="2787300"/>
          </a:xfrm>
        </p:spPr>
        <p:txBody>
          <a:bodyPr>
            <a:normAutofit/>
          </a:bodyPr>
          <a:lstStyle/>
          <a:p>
            <a:r>
              <a:rPr lang="nl-NL" dirty="0">
                <a:solidFill>
                  <a:schemeClr val="bg1"/>
                </a:solidFill>
              </a:rPr>
              <a:t>Wereldwijd 250 miljoen blinden en slechtzienden</a:t>
            </a:r>
          </a:p>
          <a:p>
            <a:r>
              <a:rPr lang="nl-NL" dirty="0">
                <a:solidFill>
                  <a:schemeClr val="bg1"/>
                </a:solidFill>
              </a:rPr>
              <a:t>90% woont in een ontwikkelingsland</a:t>
            </a:r>
          </a:p>
          <a:p>
            <a:r>
              <a:rPr lang="nl-NL" dirty="0">
                <a:solidFill>
                  <a:schemeClr val="bg1"/>
                </a:solidFill>
              </a:rPr>
              <a:t>80% is te genezen</a:t>
            </a:r>
          </a:p>
          <a:p>
            <a:r>
              <a:rPr lang="nl-NL" dirty="0">
                <a:solidFill>
                  <a:schemeClr val="bg1"/>
                </a:solidFill>
              </a:rPr>
              <a:t>Lions wereldwijd binden sinds 1925 de strijd aan tegen onnodige blindheid</a:t>
            </a:r>
          </a:p>
          <a:p>
            <a:endParaRPr lang="nl-NL" dirty="0"/>
          </a:p>
          <a:p>
            <a:endParaRPr lang="nl-NL" dirty="0"/>
          </a:p>
        </p:txBody>
      </p:sp>
      <p:sp>
        <p:nvSpPr>
          <p:cNvPr id="5" name="Tekstvak 4"/>
          <p:cNvSpPr txBox="1"/>
          <p:nvPr/>
        </p:nvSpPr>
        <p:spPr>
          <a:xfrm>
            <a:off x="5237748" y="403716"/>
            <a:ext cx="5582652" cy="1200329"/>
          </a:xfrm>
          <a:prstGeom prst="rect">
            <a:avLst/>
          </a:prstGeom>
          <a:noFill/>
        </p:spPr>
        <p:txBody>
          <a:bodyPr wrap="square" rtlCol="0">
            <a:spAutoFit/>
          </a:bodyPr>
          <a:lstStyle/>
          <a:p>
            <a:r>
              <a:rPr lang="en-GB" dirty="0">
                <a:solidFill>
                  <a:schemeClr val="bg1"/>
                </a:solidFill>
              </a:rPr>
              <a:t>I appeal to you Lions, you who have your sight, your hearing, you who are strong and brave and kind. Will you not constitute yourselves Knights of the Blind in this crusade against darkness?</a:t>
            </a:r>
            <a:endParaRPr lang="nl-NL" dirty="0">
              <a:solidFill>
                <a:schemeClr val="bg1"/>
              </a:solidFill>
            </a:endParaRPr>
          </a:p>
        </p:txBody>
      </p:sp>
      <p:sp>
        <p:nvSpPr>
          <p:cNvPr id="6" name="Rechthoek 5"/>
          <p:cNvSpPr/>
          <p:nvPr/>
        </p:nvSpPr>
        <p:spPr>
          <a:xfrm>
            <a:off x="5237748" y="1885362"/>
            <a:ext cx="1164101" cy="369332"/>
          </a:xfrm>
          <a:prstGeom prst="rect">
            <a:avLst/>
          </a:prstGeom>
        </p:spPr>
        <p:txBody>
          <a:bodyPr wrap="none">
            <a:spAutoFit/>
          </a:bodyPr>
          <a:lstStyle/>
          <a:p>
            <a:r>
              <a:rPr lang="nl-NL" b="1" dirty="0">
                <a:solidFill>
                  <a:schemeClr val="bg1"/>
                </a:solidFill>
                <a:latin typeface="Calibri" pitchFamily="34" charset="0"/>
                <a:ea typeface="Calibri" pitchFamily="34" charset="0"/>
                <a:cs typeface="Times New Roman" pitchFamily="18" charset="0"/>
              </a:rPr>
              <a:t>1925 Ohio</a:t>
            </a:r>
            <a:endParaRPr lang="nl-NL" dirty="0"/>
          </a:p>
        </p:txBody>
      </p:sp>
      <p:sp>
        <p:nvSpPr>
          <p:cNvPr id="7" name="Rechthoek 6"/>
          <p:cNvSpPr/>
          <p:nvPr/>
        </p:nvSpPr>
        <p:spPr>
          <a:xfrm>
            <a:off x="5221123" y="2292661"/>
            <a:ext cx="1485900" cy="646331"/>
          </a:xfrm>
          <a:prstGeom prst="rect">
            <a:avLst/>
          </a:prstGeom>
        </p:spPr>
        <p:txBody>
          <a:bodyPr wrap="square">
            <a:spAutoFit/>
          </a:bodyPr>
          <a:lstStyle/>
          <a:p>
            <a:pPr lvl="0" fontAlgn="base">
              <a:spcBef>
                <a:spcPct val="0"/>
              </a:spcBef>
              <a:spcAft>
                <a:spcPct val="0"/>
              </a:spcAft>
            </a:pPr>
            <a:r>
              <a:rPr lang="nl-NL" b="1" dirty="0">
                <a:solidFill>
                  <a:schemeClr val="bg1"/>
                </a:solidFill>
                <a:latin typeface="Calibri" pitchFamily="34" charset="0"/>
                <a:ea typeface="Calibri" pitchFamily="34" charset="0"/>
                <a:cs typeface="Times New Roman" pitchFamily="18" charset="0"/>
              </a:rPr>
              <a:t>Helen Keller </a:t>
            </a:r>
          </a:p>
          <a:p>
            <a:pPr lvl="0" fontAlgn="base">
              <a:spcBef>
                <a:spcPct val="0"/>
              </a:spcBef>
              <a:spcAft>
                <a:spcPct val="0"/>
              </a:spcAft>
            </a:pPr>
            <a:r>
              <a:rPr lang="nl-NL" b="1" dirty="0">
                <a:solidFill>
                  <a:schemeClr val="bg1"/>
                </a:solidFill>
                <a:latin typeface="Calibri" pitchFamily="34" charset="0"/>
                <a:ea typeface="Calibri" pitchFamily="34" charset="0"/>
                <a:cs typeface="Times New Roman" pitchFamily="18" charset="0"/>
              </a:rPr>
              <a:t>1880-1968</a:t>
            </a:r>
            <a:endParaRPr lang="nl-NL" dirty="0">
              <a:solidFill>
                <a:schemeClr val="bg1"/>
              </a:solidFill>
              <a:latin typeface="Arial" pitchFamily="34" charset="0"/>
            </a:endParaRPr>
          </a:p>
        </p:txBody>
      </p:sp>
      <p:sp>
        <p:nvSpPr>
          <p:cNvPr id="2" name="Tijdelijke aanduiding voor dianummer 1"/>
          <p:cNvSpPr>
            <a:spLocks noGrp="1"/>
          </p:cNvSpPr>
          <p:nvPr>
            <p:ph type="sldNum" sz="quarter" idx="12"/>
          </p:nvPr>
        </p:nvSpPr>
        <p:spPr>
          <a:xfrm>
            <a:off x="9448800" y="6492876"/>
            <a:ext cx="2743200" cy="365125"/>
          </a:xfrm>
        </p:spPr>
        <p:txBody>
          <a:bodyPr/>
          <a:lstStyle/>
          <a:p>
            <a:fld id="{4015ABAB-47DA-4571-A74E-A8CC14846F6D}" type="slidenum">
              <a:rPr lang="nl-NL" smtClean="0"/>
              <a:t>1</a:t>
            </a:fld>
            <a:endParaRPr lang="nl-NL" dirty="0"/>
          </a:p>
        </p:txBody>
      </p:sp>
      <p:pic>
        <p:nvPicPr>
          <p:cNvPr id="10" name="Afbeelding 9">
            <a:extLst>
              <a:ext uri="{FF2B5EF4-FFF2-40B4-BE49-F238E27FC236}">
                <a16:creationId xmlns:a16="http://schemas.microsoft.com/office/drawing/2014/main" id="{CF1D5B34-84EF-428C-AD39-0B2B3AED4C69}"/>
              </a:ext>
            </a:extLst>
          </p:cNvPr>
          <p:cNvPicPr/>
          <p:nvPr/>
        </p:nvPicPr>
        <p:blipFill rotWithShape="1">
          <a:blip r:embed="rId4" cstate="print">
            <a:extLst>
              <a:ext uri="{BEBA8EAE-BF5A-486C-A8C5-ECC9F3942E4B}">
                <a14:imgProps xmlns:a14="http://schemas.microsoft.com/office/drawing/2010/main">
                  <a14:imgLayer r:embed="rId5">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409408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r"/>
            <a:br>
              <a:rPr lang="nl-NL" b="1" dirty="0">
                <a:solidFill>
                  <a:schemeClr val="bg1"/>
                </a:solidFill>
              </a:rPr>
            </a:br>
            <a:r>
              <a:rPr lang="nl-NL" b="1" dirty="0">
                <a:solidFill>
                  <a:schemeClr val="bg1"/>
                </a:solidFill>
              </a:rPr>
              <a:t>Opleiding blinden </a:t>
            </a:r>
            <a:br>
              <a:rPr lang="nl-NL" b="1" dirty="0">
                <a:solidFill>
                  <a:schemeClr val="bg1"/>
                </a:solidFill>
              </a:rPr>
            </a:br>
            <a:r>
              <a:rPr lang="nl-NL" sz="3100" b="1" dirty="0">
                <a:solidFill>
                  <a:schemeClr val="bg1"/>
                </a:solidFill>
              </a:rPr>
              <a:t>Nepal</a:t>
            </a:r>
            <a:br>
              <a:rPr lang="nl-NL" b="1" dirty="0">
                <a:solidFill>
                  <a:schemeClr val="bg1"/>
                </a:solidFill>
              </a:rPr>
            </a:br>
            <a:endParaRPr lang="nl-NL" dirty="0">
              <a:solidFill>
                <a:schemeClr val="bg1"/>
              </a:solidFill>
            </a:endParaRPr>
          </a:p>
        </p:txBody>
      </p:sp>
      <p:sp>
        <p:nvSpPr>
          <p:cNvPr id="3" name="Tijdelijke aanduiding voor inhoud 2"/>
          <p:cNvSpPr>
            <a:spLocks noGrp="1"/>
          </p:cNvSpPr>
          <p:nvPr>
            <p:ph idx="1"/>
          </p:nvPr>
        </p:nvSpPr>
        <p:spPr>
          <a:xfrm>
            <a:off x="838200" y="1825625"/>
            <a:ext cx="6120000" cy="4351339"/>
          </a:xfrm>
        </p:spPr>
        <p:txBody>
          <a:bodyPr/>
          <a:lstStyle/>
          <a:p>
            <a:pPr marL="0" indent="0">
              <a:buNone/>
            </a:pPr>
            <a:r>
              <a:rPr lang="nl-NL" dirty="0">
                <a:solidFill>
                  <a:schemeClr val="bg1"/>
                </a:solidFill>
              </a:rPr>
              <a:t>De Lions Werkgroep Blinden helpt niet alleen bij het voorkomen en genezen van blindheid. Dit project is erop gericht om jonge blinde en zeer slechtziende mensen op te leiden zodat ze een doel hebben en zelf in hun levensonderhoud kunnen voorzien.</a:t>
            </a:r>
          </a:p>
          <a:p>
            <a:pPr marL="0" indent="0">
              <a:buNone/>
            </a:pPr>
            <a:endParaRPr lang="nl-NL" dirty="0">
              <a:solidFill>
                <a:schemeClr val="bg1"/>
              </a:solidFill>
            </a:endParaRPr>
          </a:p>
          <a:p>
            <a:pPr marL="0" indent="0">
              <a:buNone/>
            </a:pPr>
            <a:r>
              <a:rPr lang="nl-NL" dirty="0">
                <a:solidFill>
                  <a:schemeClr val="bg1"/>
                </a:solidFill>
              </a:rPr>
              <a:t>Projectbedrag  € 14.214,--</a:t>
            </a:r>
          </a:p>
        </p:txBody>
      </p:sp>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t="-176"/>
          <a:stretch/>
        </p:blipFill>
        <p:spPr>
          <a:xfrm>
            <a:off x="7549352" y="1614569"/>
            <a:ext cx="3590925" cy="4318331"/>
          </a:xfrm>
          <a:prstGeom prst="rect">
            <a:avLst/>
          </a:prstGeom>
        </p:spPr>
      </p:pic>
      <p:grpSp>
        <p:nvGrpSpPr>
          <p:cNvPr id="10" name="Groep 9"/>
          <p:cNvGrpSpPr/>
          <p:nvPr/>
        </p:nvGrpSpPr>
        <p:grpSpPr>
          <a:xfrm>
            <a:off x="0" y="5822051"/>
            <a:ext cx="12192000" cy="1122316"/>
            <a:chOff x="0" y="5822046"/>
            <a:chExt cx="12192000" cy="1122316"/>
          </a:xfrm>
        </p:grpSpPr>
        <p:sp>
          <p:nvSpPr>
            <p:cNvPr id="11" name="Rechthoek 10"/>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2" name="Picture 2" descr="Wilde Ganzen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ions Clu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jdelijke aanduiding voor dianummer 4"/>
          <p:cNvSpPr>
            <a:spLocks noGrp="1"/>
          </p:cNvSpPr>
          <p:nvPr>
            <p:ph type="sldNum" sz="quarter" idx="12"/>
          </p:nvPr>
        </p:nvSpPr>
        <p:spPr>
          <a:xfrm>
            <a:off x="9415463" y="6487843"/>
            <a:ext cx="2743200" cy="365125"/>
          </a:xfrm>
        </p:spPr>
        <p:txBody>
          <a:bodyPr/>
          <a:lstStyle/>
          <a:p>
            <a:fld id="{4015ABAB-47DA-4571-A74E-A8CC14846F6D}" type="slidenum">
              <a:rPr lang="nl-NL" smtClean="0"/>
              <a:t>10</a:t>
            </a:fld>
            <a:endParaRPr lang="nl-NL" dirty="0"/>
          </a:p>
        </p:txBody>
      </p:sp>
      <p:pic>
        <p:nvPicPr>
          <p:cNvPr id="14" name="Afbeelding 13">
            <a:extLst>
              <a:ext uri="{FF2B5EF4-FFF2-40B4-BE49-F238E27FC236}">
                <a16:creationId xmlns:a16="http://schemas.microsoft.com/office/drawing/2014/main" id="{2A4316C3-DF48-483C-B0EB-CCAFEF7F9FEA}"/>
              </a:ext>
            </a:extLst>
          </p:cNvPr>
          <p:cNvPicPr/>
          <p:nvPr/>
        </p:nvPicPr>
        <p:blipFill rotWithShape="1">
          <a:blip r:embed="rId6" cstate="print">
            <a:extLst>
              <a:ext uri="{BEBA8EAE-BF5A-486C-A8C5-ECC9F3942E4B}">
                <a14:imgProps xmlns:a14="http://schemas.microsoft.com/office/drawing/2010/main">
                  <a14:imgLayer r:embed="rId7">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8540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r"/>
            <a:br>
              <a:rPr lang="nl-NL" b="1" dirty="0">
                <a:solidFill>
                  <a:schemeClr val="bg1"/>
                </a:solidFill>
              </a:rPr>
            </a:br>
            <a:r>
              <a:rPr lang="nl-NL" b="1" dirty="0">
                <a:solidFill>
                  <a:schemeClr val="bg1"/>
                </a:solidFill>
              </a:rPr>
              <a:t>Oogzorg voor kinderen</a:t>
            </a:r>
            <a:br>
              <a:rPr lang="nl-NL" b="1" dirty="0">
                <a:solidFill>
                  <a:schemeClr val="bg1"/>
                </a:solidFill>
              </a:rPr>
            </a:br>
            <a:r>
              <a:rPr lang="nl-NL" sz="3100" b="1" dirty="0">
                <a:solidFill>
                  <a:schemeClr val="bg1"/>
                </a:solidFill>
              </a:rPr>
              <a:t>Malawi</a:t>
            </a:r>
            <a:br>
              <a:rPr lang="nl-NL" b="1" dirty="0"/>
            </a:br>
            <a:endParaRPr lang="nl-NL" dirty="0"/>
          </a:p>
        </p:txBody>
      </p:sp>
      <p:sp>
        <p:nvSpPr>
          <p:cNvPr id="3" name="Tijdelijke aanduiding voor inhoud 2"/>
          <p:cNvSpPr>
            <a:spLocks noGrp="1"/>
          </p:cNvSpPr>
          <p:nvPr>
            <p:ph idx="1"/>
          </p:nvPr>
        </p:nvSpPr>
        <p:spPr>
          <a:xfrm>
            <a:off x="838200" y="1825625"/>
            <a:ext cx="6120000" cy="4351339"/>
          </a:xfrm>
        </p:spPr>
        <p:txBody>
          <a:bodyPr>
            <a:normAutofit/>
          </a:bodyPr>
          <a:lstStyle/>
          <a:p>
            <a:pPr marL="0" indent="0">
              <a:buNone/>
            </a:pPr>
            <a:r>
              <a:rPr lang="nl-NL" dirty="0">
                <a:solidFill>
                  <a:schemeClr val="bg1"/>
                </a:solidFill>
              </a:rPr>
              <a:t>Malawi, in Zuidelijk Afrika, heeft 15 miljoen inwoners, waarvan de helft kinderen. Slechts 10% van hen gaat naar school. Ongeveer 6000 kinderen kunnen niet goed zien; een aantal van hen volgt daarom onderwijs in speciale scholen.   In Blantyre, de 2e stad van Malawi is een oogcentrum voor slechtziende kinderen opgezet.</a:t>
            </a:r>
          </a:p>
          <a:p>
            <a:pPr marL="0" indent="0">
              <a:buNone/>
            </a:pPr>
            <a:r>
              <a:rPr lang="nl-NL" dirty="0">
                <a:solidFill>
                  <a:schemeClr val="bg1"/>
                </a:solidFill>
              </a:rPr>
              <a:t>Projectbedrag : € 24.900 </a:t>
            </a:r>
          </a:p>
          <a:p>
            <a:endParaRPr lang="nl-NL" dirty="0"/>
          </a:p>
        </p:txBody>
      </p:sp>
      <p:pic>
        <p:nvPicPr>
          <p:cNvPr id="3074" name="Picture 2" descr="SLWB_Malawi_detail_thumbnails.jpg"/>
          <p:cNvPicPr>
            <a:picLocks noChangeArrowheads="1"/>
          </p:cNvPicPr>
          <p:nvPr/>
        </p:nvPicPr>
        <p:blipFill rotWithShape="1">
          <a:blip r:embed="rId3" cstate="screen">
            <a:extLst>
              <a:ext uri="{28A0092B-C50C-407E-A947-70E740481C1C}">
                <a14:useLocalDpi xmlns:a14="http://schemas.microsoft.com/office/drawing/2010/main"/>
              </a:ext>
            </a:extLst>
          </a:blip>
          <a:srcRect t="-12438"/>
          <a:stretch/>
        </p:blipFill>
        <p:spPr bwMode="auto">
          <a:xfrm flipH="1">
            <a:off x="7529029" y="1235032"/>
            <a:ext cx="3600000" cy="48228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p:nvPr/>
        </p:nvGrpSpPr>
        <p:grpSpPr>
          <a:xfrm>
            <a:off x="0" y="5822051"/>
            <a:ext cx="12192000" cy="1122316"/>
            <a:chOff x="0" y="5822046"/>
            <a:chExt cx="12192000" cy="1122316"/>
          </a:xfrm>
        </p:grpSpPr>
        <p:sp>
          <p:nvSpPr>
            <p:cNvPr id="11" name="Rechthoek 10"/>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2" name="Picture 2" descr="Wilde Ganzen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ions Clu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jdelijke aanduiding voor dianummer 3"/>
          <p:cNvSpPr>
            <a:spLocks noGrp="1"/>
          </p:cNvSpPr>
          <p:nvPr>
            <p:ph type="sldNum" sz="quarter" idx="12"/>
          </p:nvPr>
        </p:nvSpPr>
        <p:spPr>
          <a:xfrm>
            <a:off x="9415463" y="6487843"/>
            <a:ext cx="2743200" cy="365125"/>
          </a:xfrm>
        </p:spPr>
        <p:txBody>
          <a:bodyPr/>
          <a:lstStyle/>
          <a:p>
            <a:fld id="{4015ABAB-47DA-4571-A74E-A8CC14846F6D}" type="slidenum">
              <a:rPr lang="nl-NL" smtClean="0"/>
              <a:t>11</a:t>
            </a:fld>
            <a:endParaRPr lang="nl-NL" dirty="0"/>
          </a:p>
        </p:txBody>
      </p:sp>
      <p:pic>
        <p:nvPicPr>
          <p:cNvPr id="14" name="Afbeelding 13">
            <a:extLst>
              <a:ext uri="{FF2B5EF4-FFF2-40B4-BE49-F238E27FC236}">
                <a16:creationId xmlns:a16="http://schemas.microsoft.com/office/drawing/2014/main" id="{9B20CA7D-D163-4E67-B617-73A0FFC60E21}"/>
              </a:ext>
            </a:extLst>
          </p:cNvPr>
          <p:cNvPicPr/>
          <p:nvPr/>
        </p:nvPicPr>
        <p:blipFill rotWithShape="1">
          <a:blip r:embed="rId6" cstate="print">
            <a:extLst>
              <a:ext uri="{BEBA8EAE-BF5A-486C-A8C5-ECC9F3942E4B}">
                <a14:imgProps xmlns:a14="http://schemas.microsoft.com/office/drawing/2010/main">
                  <a14:imgLayer r:embed="rId7">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16530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 y="5"/>
            <a:ext cx="12191999" cy="6838951"/>
          </a:xfrm>
          <a:prstGeom prst="rect">
            <a:avLst/>
          </a:prstGeom>
        </p:spPr>
      </p:pic>
      <p:sp>
        <p:nvSpPr>
          <p:cNvPr id="3" name="Tekstvak 2"/>
          <p:cNvSpPr txBox="1"/>
          <p:nvPr/>
        </p:nvSpPr>
        <p:spPr>
          <a:xfrm>
            <a:off x="3543305" y="2771777"/>
            <a:ext cx="5314951" cy="584775"/>
          </a:xfrm>
          <a:prstGeom prst="rect">
            <a:avLst/>
          </a:prstGeom>
          <a:solidFill>
            <a:srgbClr val="000000">
              <a:alpha val="23922"/>
            </a:srgbClr>
          </a:solidFill>
        </p:spPr>
        <p:txBody>
          <a:bodyPr wrap="square" rtlCol="0">
            <a:spAutoFit/>
          </a:bodyPr>
          <a:lstStyle/>
          <a:p>
            <a:pPr algn="ctr"/>
            <a:r>
              <a:rPr lang="nl-NL" sz="3200" b="1" dirty="0">
                <a:solidFill>
                  <a:schemeClr val="bg1"/>
                </a:solidFill>
              </a:rPr>
              <a:t>OPEN DE OGEN VAN BLINDEN</a:t>
            </a:r>
          </a:p>
        </p:txBody>
      </p:sp>
      <p:sp>
        <p:nvSpPr>
          <p:cNvPr id="4" name="Tekstvak 3"/>
          <p:cNvSpPr txBox="1"/>
          <p:nvPr/>
        </p:nvSpPr>
        <p:spPr>
          <a:xfrm>
            <a:off x="3543305" y="3514726"/>
            <a:ext cx="5314951" cy="461665"/>
          </a:xfrm>
          <a:prstGeom prst="rect">
            <a:avLst/>
          </a:prstGeom>
          <a:solidFill>
            <a:srgbClr val="000000">
              <a:alpha val="23922"/>
            </a:srgbClr>
          </a:solidFill>
        </p:spPr>
        <p:txBody>
          <a:bodyPr wrap="square" rtlCol="0">
            <a:spAutoFit/>
          </a:bodyPr>
          <a:lstStyle/>
          <a:p>
            <a:pPr algn="ctr"/>
            <a:r>
              <a:rPr lang="nl-NL" sz="2400" dirty="0">
                <a:solidFill>
                  <a:schemeClr val="bg1"/>
                </a:solidFill>
              </a:rPr>
              <a:t>Maak Verschil In Het Leven van Mensen</a:t>
            </a:r>
          </a:p>
        </p:txBody>
      </p:sp>
      <p:sp>
        <p:nvSpPr>
          <p:cNvPr id="5" name="Tijdelijke aanduiding voor dianummer 4"/>
          <p:cNvSpPr>
            <a:spLocks noGrp="1"/>
          </p:cNvSpPr>
          <p:nvPr>
            <p:ph type="sldNum" sz="quarter" idx="12"/>
          </p:nvPr>
        </p:nvSpPr>
        <p:spPr>
          <a:xfrm>
            <a:off x="9126069" y="6473827"/>
            <a:ext cx="2743200" cy="365125"/>
          </a:xfrm>
        </p:spPr>
        <p:txBody>
          <a:bodyPr/>
          <a:lstStyle/>
          <a:p>
            <a:fld id="{4015ABAB-47DA-4571-A74E-A8CC14846F6D}" type="slidenum">
              <a:rPr lang="nl-NL" smtClean="0"/>
              <a:t>12</a:t>
            </a:fld>
            <a:endParaRPr lang="nl-NL" dirty="0"/>
          </a:p>
        </p:txBody>
      </p:sp>
    </p:spTree>
    <p:extLst>
      <p:ext uri="{BB962C8B-B14F-4D97-AF65-F5344CB8AC3E}">
        <p14:creationId xmlns:p14="http://schemas.microsoft.com/office/powerpoint/2010/main" val="186489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1"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xit" presetSubtype="0" fill="hold" grpId="2" nodeType="afterEffect">
                                  <p:stCondLst>
                                    <p:cond delay="200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5000"/>
                            </p:stCondLst>
                            <p:childTnLst>
                              <p:par>
                                <p:cTn id="21" presetID="10" presetClass="exit" presetSubtype="0" fill="hold" grpId="1" nodeType="afterEffect">
                                  <p:stCondLst>
                                    <p:cond delay="25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r"/>
            <a:br>
              <a:rPr lang="nl-NL" b="1" dirty="0">
                <a:solidFill>
                  <a:schemeClr val="bg1"/>
                </a:solidFill>
              </a:rPr>
            </a:br>
            <a:r>
              <a:rPr lang="nl-NL" b="1" dirty="0">
                <a:solidFill>
                  <a:schemeClr val="bg1"/>
                </a:solidFill>
              </a:rPr>
              <a:t>Bouw van een oogkliniek</a:t>
            </a:r>
            <a:br>
              <a:rPr lang="nl-NL" b="1" dirty="0">
                <a:solidFill>
                  <a:schemeClr val="bg1"/>
                </a:solidFill>
              </a:rPr>
            </a:br>
            <a:r>
              <a:rPr lang="nl-NL" sz="3100" b="1" dirty="0">
                <a:solidFill>
                  <a:schemeClr val="bg1"/>
                </a:solidFill>
              </a:rPr>
              <a:t>Laos</a:t>
            </a:r>
            <a:br>
              <a:rPr lang="nl-NL" b="1" dirty="0"/>
            </a:br>
            <a:endParaRPr lang="nl-NL" dirty="0"/>
          </a:p>
        </p:txBody>
      </p:sp>
      <p:sp>
        <p:nvSpPr>
          <p:cNvPr id="3" name="Tijdelijke aanduiding voor inhoud 2"/>
          <p:cNvSpPr>
            <a:spLocks noGrp="1"/>
          </p:cNvSpPr>
          <p:nvPr>
            <p:ph idx="1"/>
          </p:nvPr>
        </p:nvSpPr>
        <p:spPr>
          <a:xfrm>
            <a:off x="838206" y="1825625"/>
            <a:ext cx="6119999" cy="4351339"/>
          </a:xfrm>
        </p:spPr>
        <p:txBody>
          <a:bodyPr>
            <a:normAutofit lnSpcReduction="10000"/>
          </a:bodyPr>
          <a:lstStyle/>
          <a:p>
            <a:pPr marL="0" indent="0">
              <a:buNone/>
            </a:pPr>
            <a:r>
              <a:rPr lang="nl-NL" dirty="0">
                <a:solidFill>
                  <a:schemeClr val="bg1"/>
                </a:solidFill>
              </a:rPr>
              <a:t>Het idee om een kliniek te bouwen bestond al langer en was dringend noodzakelijk voor de arme </a:t>
            </a:r>
            <a:r>
              <a:rPr lang="nl-NL" dirty="0" err="1">
                <a:solidFill>
                  <a:schemeClr val="bg1"/>
                </a:solidFill>
              </a:rPr>
              <a:t>plattelands-bevolking</a:t>
            </a:r>
            <a:r>
              <a:rPr lang="nl-NL" dirty="0">
                <a:solidFill>
                  <a:schemeClr val="bg1"/>
                </a:solidFill>
              </a:rPr>
              <a:t> in de provincie </a:t>
            </a:r>
            <a:r>
              <a:rPr lang="nl-NL" dirty="0" err="1">
                <a:solidFill>
                  <a:schemeClr val="bg1"/>
                </a:solidFill>
              </a:rPr>
              <a:t>Xieng</a:t>
            </a:r>
            <a:r>
              <a:rPr lang="nl-NL" dirty="0">
                <a:solidFill>
                  <a:schemeClr val="bg1"/>
                </a:solidFill>
              </a:rPr>
              <a:t> </a:t>
            </a:r>
            <a:r>
              <a:rPr lang="nl-NL" dirty="0" err="1">
                <a:solidFill>
                  <a:schemeClr val="bg1"/>
                </a:solidFill>
              </a:rPr>
              <a:t>Khouan</a:t>
            </a:r>
            <a:r>
              <a:rPr lang="nl-NL" dirty="0">
                <a:solidFill>
                  <a:schemeClr val="bg1"/>
                </a:solidFill>
              </a:rPr>
              <a:t>. Deze wens ging in 2015 in vervulling. Dankzij de inspanningen van Eye Care Foundation Amsterdam, Lionsclub Land van Cuijk en Noord-Limburg en de extra bijdrage van de Lions Werkgroep Blinden kon de schop in de grond.</a:t>
            </a:r>
          </a:p>
          <a:p>
            <a:pPr marL="0" indent="0">
              <a:buNone/>
            </a:pPr>
            <a:r>
              <a:rPr lang="nl-NL" dirty="0">
                <a:solidFill>
                  <a:schemeClr val="bg1"/>
                </a:solidFill>
              </a:rPr>
              <a:t>Projectbedrag : € 130.000</a:t>
            </a:r>
            <a:r>
              <a:rPr lang="nl-NL" dirty="0"/>
              <a:t> </a:t>
            </a:r>
          </a:p>
          <a:p>
            <a:endParaRPr lang="nl-NL" dirty="0"/>
          </a:p>
        </p:txBody>
      </p:sp>
      <p:pic>
        <p:nvPicPr>
          <p:cNvPr id="4098" name="Picture 2" descr="Oogkliniek_Laos_detail_thumbnail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21"/>
          <a:stretch/>
        </p:blipFill>
        <p:spPr bwMode="auto">
          <a:xfrm>
            <a:off x="7553477" y="1765337"/>
            <a:ext cx="3600451" cy="430133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p:nvPr/>
        </p:nvGrpSpPr>
        <p:grpSpPr>
          <a:xfrm>
            <a:off x="0" y="5822051"/>
            <a:ext cx="12192000" cy="1122316"/>
            <a:chOff x="0" y="5822046"/>
            <a:chExt cx="12192000" cy="1122316"/>
          </a:xfrm>
        </p:grpSpPr>
        <p:sp>
          <p:nvSpPr>
            <p:cNvPr id="11" name="Rechthoek 10"/>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2" name="Picture 2" descr="Wilde Ganzen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ions Clu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jdelijke aanduiding voor dianummer 3"/>
          <p:cNvSpPr>
            <a:spLocks noGrp="1"/>
          </p:cNvSpPr>
          <p:nvPr>
            <p:ph type="sldNum" sz="quarter" idx="12"/>
          </p:nvPr>
        </p:nvSpPr>
        <p:spPr>
          <a:xfrm>
            <a:off x="9448800" y="6492876"/>
            <a:ext cx="2743200" cy="365125"/>
          </a:xfrm>
        </p:spPr>
        <p:txBody>
          <a:bodyPr/>
          <a:lstStyle/>
          <a:p>
            <a:fld id="{4015ABAB-47DA-4571-A74E-A8CC14846F6D}" type="slidenum">
              <a:rPr lang="nl-NL" smtClean="0"/>
              <a:t>13</a:t>
            </a:fld>
            <a:endParaRPr lang="nl-NL" dirty="0"/>
          </a:p>
        </p:txBody>
      </p:sp>
      <p:pic>
        <p:nvPicPr>
          <p:cNvPr id="14" name="Afbeelding 13">
            <a:extLst>
              <a:ext uri="{FF2B5EF4-FFF2-40B4-BE49-F238E27FC236}">
                <a16:creationId xmlns:a16="http://schemas.microsoft.com/office/drawing/2014/main" id="{229BCBA2-5ED0-4D75-BC29-7D9AAA38EB19}"/>
              </a:ext>
            </a:extLst>
          </p:cNvPr>
          <p:cNvPicPr/>
          <p:nvPr/>
        </p:nvPicPr>
        <p:blipFill rotWithShape="1">
          <a:blip r:embed="rId6" cstate="print">
            <a:extLst>
              <a:ext uri="{BEBA8EAE-BF5A-486C-A8C5-ECC9F3942E4B}">
                <a14:imgProps xmlns:a14="http://schemas.microsoft.com/office/drawing/2010/main">
                  <a14:imgLayer r:embed="rId7">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261685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530"/>
            <a:ext cx="12192000" cy="6848476"/>
          </a:xfrm>
          <a:prstGeom prst="rect">
            <a:avLst/>
          </a:prstGeom>
        </p:spPr>
      </p:pic>
      <p:sp>
        <p:nvSpPr>
          <p:cNvPr id="3" name="Tekstvak 2"/>
          <p:cNvSpPr txBox="1"/>
          <p:nvPr/>
        </p:nvSpPr>
        <p:spPr>
          <a:xfrm>
            <a:off x="3543305" y="2771777"/>
            <a:ext cx="5314951" cy="584775"/>
          </a:xfrm>
          <a:prstGeom prst="rect">
            <a:avLst/>
          </a:prstGeom>
          <a:solidFill>
            <a:srgbClr val="000000">
              <a:alpha val="23922"/>
            </a:srgbClr>
          </a:solidFill>
        </p:spPr>
        <p:txBody>
          <a:bodyPr wrap="square" rtlCol="0">
            <a:spAutoFit/>
          </a:bodyPr>
          <a:lstStyle/>
          <a:p>
            <a:pPr algn="ctr"/>
            <a:r>
              <a:rPr lang="nl-NL" sz="3200" b="1" dirty="0">
                <a:solidFill>
                  <a:schemeClr val="bg1"/>
                </a:solidFill>
              </a:rPr>
              <a:t>OPEN DE OGEN VAN BLINDEN</a:t>
            </a:r>
          </a:p>
        </p:txBody>
      </p:sp>
      <p:sp>
        <p:nvSpPr>
          <p:cNvPr id="4" name="Tekstvak 3"/>
          <p:cNvSpPr txBox="1"/>
          <p:nvPr/>
        </p:nvSpPr>
        <p:spPr>
          <a:xfrm>
            <a:off x="3543305" y="3514726"/>
            <a:ext cx="5314951" cy="461665"/>
          </a:xfrm>
          <a:prstGeom prst="rect">
            <a:avLst/>
          </a:prstGeom>
          <a:solidFill>
            <a:srgbClr val="000000">
              <a:alpha val="23922"/>
            </a:srgbClr>
          </a:solidFill>
        </p:spPr>
        <p:txBody>
          <a:bodyPr wrap="square" rtlCol="0">
            <a:spAutoFit/>
          </a:bodyPr>
          <a:lstStyle/>
          <a:p>
            <a:pPr algn="ctr"/>
            <a:r>
              <a:rPr lang="nl-NL" sz="2400" dirty="0">
                <a:solidFill>
                  <a:schemeClr val="bg1"/>
                </a:solidFill>
              </a:rPr>
              <a:t>Maak Verschil In Het Leven van Mensen</a:t>
            </a:r>
          </a:p>
        </p:txBody>
      </p:sp>
      <p:sp>
        <p:nvSpPr>
          <p:cNvPr id="5" name="Tijdelijke aanduiding voor dianummer 4"/>
          <p:cNvSpPr>
            <a:spLocks noGrp="1"/>
          </p:cNvSpPr>
          <p:nvPr>
            <p:ph type="sldNum" sz="quarter" idx="12"/>
          </p:nvPr>
        </p:nvSpPr>
        <p:spPr>
          <a:xfrm>
            <a:off x="9448800" y="6492876"/>
            <a:ext cx="2743200" cy="365125"/>
          </a:xfrm>
        </p:spPr>
        <p:txBody>
          <a:bodyPr/>
          <a:lstStyle/>
          <a:p>
            <a:fld id="{4015ABAB-47DA-4571-A74E-A8CC14846F6D}" type="slidenum">
              <a:rPr lang="nl-NL" smtClean="0"/>
              <a:t>14</a:t>
            </a:fld>
            <a:endParaRPr lang="nl-NL" dirty="0"/>
          </a:p>
        </p:txBody>
      </p:sp>
    </p:spTree>
    <p:extLst>
      <p:ext uri="{BB962C8B-B14F-4D97-AF65-F5344CB8AC3E}">
        <p14:creationId xmlns:p14="http://schemas.microsoft.com/office/powerpoint/2010/main" val="4720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xit" presetSubtype="0" fill="hold" grpId="1" nodeType="afterEffect">
                                  <p:stCondLst>
                                    <p:cond delay="100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4000"/>
                            </p:stCondLst>
                            <p:childTnLst>
                              <p:par>
                                <p:cTn id="21" presetID="10" presetClass="exit" presetSubtype="0" fill="hold" grpId="1" nodeType="afterEffect">
                                  <p:stCondLst>
                                    <p:cond delay="25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533400" y="1803677"/>
            <a:ext cx="11134725" cy="13349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nl-NL" dirty="0">
                <a:solidFill>
                  <a:schemeClr val="bg1"/>
                </a:solidFill>
              </a:rPr>
              <a:t>Actie voeren voor Fight for Sight</a:t>
            </a:r>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9136" y="4057460"/>
            <a:ext cx="2190277" cy="2628000"/>
          </a:xfrm>
          <a:prstGeom prst="rect">
            <a:avLst/>
          </a:prstGeom>
          <a:noFill/>
          <a:ln w="9525">
            <a:noFill/>
            <a:miter lim="800000"/>
            <a:headEnd/>
            <a:tailEnd/>
          </a:ln>
          <a:effectLst/>
        </p:spPr>
      </p:pic>
      <p:pic>
        <p:nvPicPr>
          <p:cNvPr id="5" name="Afbeelding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86149" y="4183981"/>
            <a:ext cx="1652563" cy="2429951"/>
          </a:xfrm>
          <a:prstGeom prst="rect">
            <a:avLst/>
          </a:prstGeom>
        </p:spPr>
      </p:pic>
      <p:sp>
        <p:nvSpPr>
          <p:cNvPr id="7" name="Tekstvak 6"/>
          <p:cNvSpPr txBox="1"/>
          <p:nvPr/>
        </p:nvSpPr>
        <p:spPr>
          <a:xfrm>
            <a:off x="336419" y="3372414"/>
            <a:ext cx="3250544" cy="523220"/>
          </a:xfrm>
          <a:prstGeom prst="rect">
            <a:avLst/>
          </a:prstGeom>
          <a:noFill/>
        </p:spPr>
        <p:txBody>
          <a:bodyPr wrap="square" rtlCol="0">
            <a:spAutoFit/>
          </a:bodyPr>
          <a:lstStyle/>
          <a:p>
            <a:pPr algn="ctr"/>
            <a:r>
              <a:rPr lang="nl-NL" sz="2800" dirty="0">
                <a:solidFill>
                  <a:schemeClr val="bg1"/>
                </a:solidFill>
              </a:rPr>
              <a:t>Oud en vreemd geld</a:t>
            </a:r>
          </a:p>
        </p:txBody>
      </p:sp>
      <p:sp>
        <p:nvSpPr>
          <p:cNvPr id="8" name="Tekstvak 7"/>
          <p:cNvSpPr txBox="1"/>
          <p:nvPr/>
        </p:nvSpPr>
        <p:spPr>
          <a:xfrm>
            <a:off x="3832552" y="3377840"/>
            <a:ext cx="3250544" cy="523220"/>
          </a:xfrm>
          <a:prstGeom prst="rect">
            <a:avLst/>
          </a:prstGeom>
          <a:noFill/>
        </p:spPr>
        <p:txBody>
          <a:bodyPr wrap="square" rtlCol="0">
            <a:spAutoFit/>
          </a:bodyPr>
          <a:lstStyle/>
          <a:p>
            <a:pPr algn="ctr"/>
            <a:r>
              <a:rPr lang="nl-NL" sz="2800" dirty="0">
                <a:solidFill>
                  <a:schemeClr val="bg1"/>
                </a:solidFill>
              </a:rPr>
              <a:t>Jampot actie</a:t>
            </a:r>
          </a:p>
        </p:txBody>
      </p:sp>
      <p:sp>
        <p:nvSpPr>
          <p:cNvPr id="10" name="Tekstvak 9"/>
          <p:cNvSpPr txBox="1"/>
          <p:nvPr/>
        </p:nvSpPr>
        <p:spPr>
          <a:xfrm>
            <a:off x="7708573" y="3330969"/>
            <a:ext cx="3250544" cy="523220"/>
          </a:xfrm>
          <a:prstGeom prst="rect">
            <a:avLst/>
          </a:prstGeom>
          <a:noFill/>
        </p:spPr>
        <p:txBody>
          <a:bodyPr wrap="square" rtlCol="0">
            <a:spAutoFit/>
          </a:bodyPr>
          <a:lstStyle/>
          <a:p>
            <a:pPr algn="ctr"/>
            <a:r>
              <a:rPr lang="nl-NL" sz="2800" dirty="0">
                <a:solidFill>
                  <a:schemeClr val="bg1"/>
                </a:solidFill>
              </a:rPr>
              <a:t>Actie voeren</a:t>
            </a:r>
          </a:p>
        </p:txBody>
      </p:sp>
      <p:sp>
        <p:nvSpPr>
          <p:cNvPr id="2" name="Tijdelijke aanduiding voor dianummer 1"/>
          <p:cNvSpPr>
            <a:spLocks noGrp="1"/>
          </p:cNvSpPr>
          <p:nvPr>
            <p:ph type="sldNum" sz="quarter" idx="12"/>
          </p:nvPr>
        </p:nvSpPr>
        <p:spPr>
          <a:xfrm>
            <a:off x="9448800" y="6492876"/>
            <a:ext cx="2743200" cy="365125"/>
          </a:xfrm>
        </p:spPr>
        <p:txBody>
          <a:bodyPr/>
          <a:lstStyle/>
          <a:p>
            <a:fld id="{4015ABAB-47DA-4571-A74E-A8CC14846F6D}" type="slidenum">
              <a:rPr lang="nl-NL" smtClean="0"/>
              <a:t>15</a:t>
            </a:fld>
            <a:endParaRPr lang="nl-NL"/>
          </a:p>
        </p:txBody>
      </p:sp>
      <p:pic>
        <p:nvPicPr>
          <p:cNvPr id="11" name="Afbeelding 10">
            <a:extLst>
              <a:ext uri="{FF2B5EF4-FFF2-40B4-BE49-F238E27FC236}">
                <a16:creationId xmlns:a16="http://schemas.microsoft.com/office/drawing/2014/main" id="{0380DCCE-04F4-4006-9BF2-34F524E3390F}"/>
              </a:ext>
            </a:extLst>
          </p:cNvPr>
          <p:cNvPicPr/>
          <p:nvPr/>
        </p:nvPicPr>
        <p:blipFill rotWithShape="1">
          <a:blip r:embed="rId5" cstate="print">
            <a:extLst>
              <a:ext uri="{BEBA8EAE-BF5A-486C-A8C5-ECC9F3942E4B}">
                <a14:imgProps xmlns:a14="http://schemas.microsoft.com/office/drawing/2010/main">
                  <a14:imgLayer r:embed="rId6">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pic>
        <p:nvPicPr>
          <p:cNvPr id="13" name="Afbeelding 12">
            <a:extLst>
              <a:ext uri="{FF2B5EF4-FFF2-40B4-BE49-F238E27FC236}">
                <a16:creationId xmlns:a16="http://schemas.microsoft.com/office/drawing/2014/main" id="{018103B0-4B00-4AF8-AB97-9AE4E9F40176}"/>
              </a:ext>
            </a:extLst>
          </p:cNvPr>
          <p:cNvPicPr>
            <a:picLocks noChangeAspect="1"/>
          </p:cNvPicPr>
          <p:nvPr/>
        </p:nvPicPr>
        <p:blipFill>
          <a:blip r:embed="rId7"/>
          <a:stretch>
            <a:fillRect/>
          </a:stretch>
        </p:blipFill>
        <p:spPr>
          <a:xfrm>
            <a:off x="7589875" y="3895634"/>
            <a:ext cx="3596740" cy="2676827"/>
          </a:xfrm>
          <a:prstGeom prst="rect">
            <a:avLst/>
          </a:prstGeom>
        </p:spPr>
      </p:pic>
    </p:spTree>
    <p:extLst>
      <p:ext uri="{BB962C8B-B14F-4D97-AF65-F5344CB8AC3E}">
        <p14:creationId xmlns:p14="http://schemas.microsoft.com/office/powerpoint/2010/main" val="989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r"/>
            <a:r>
              <a:rPr lang="nl-NL" b="1" dirty="0">
                <a:solidFill>
                  <a:schemeClr val="bg1"/>
                </a:solidFill>
              </a:rPr>
              <a:t>Vreemd </a:t>
            </a:r>
            <a:r>
              <a:rPr lang="nl-NL" b="1">
                <a:solidFill>
                  <a:schemeClr val="bg1"/>
                </a:solidFill>
              </a:rPr>
              <a:t>en Oud geld-actie</a:t>
            </a:r>
            <a:br>
              <a:rPr lang="nl-NL" b="1" dirty="0">
                <a:solidFill>
                  <a:schemeClr val="bg1"/>
                </a:solidFill>
              </a:rPr>
            </a:br>
            <a:r>
              <a:rPr lang="nl-NL" sz="2800" b="1" dirty="0">
                <a:solidFill>
                  <a:schemeClr val="bg1"/>
                </a:solidFill>
              </a:rPr>
              <a:t>Herbert Verseveldt lc Etten-Leur</a:t>
            </a:r>
            <a:endParaRPr lang="nl-NL" sz="2800" dirty="0">
              <a:solidFill>
                <a:schemeClr val="bg1"/>
              </a:solidFill>
            </a:endParaRPr>
          </a:p>
        </p:txBody>
      </p:sp>
      <p:sp>
        <p:nvSpPr>
          <p:cNvPr id="5" name="Tijdelijke aanduiding voor inhoud 4"/>
          <p:cNvSpPr>
            <a:spLocks noGrp="1"/>
          </p:cNvSpPr>
          <p:nvPr>
            <p:ph idx="1"/>
          </p:nvPr>
        </p:nvSpPr>
        <p:spPr>
          <a:xfrm>
            <a:off x="838200" y="1825625"/>
            <a:ext cx="6480000" cy="4351339"/>
          </a:xfrm>
        </p:spPr>
        <p:txBody>
          <a:bodyPr/>
          <a:lstStyle/>
          <a:p>
            <a:pPr marL="0" indent="0">
              <a:buNone/>
            </a:pPr>
            <a:r>
              <a:rPr lang="nl-NL" dirty="0">
                <a:solidFill>
                  <a:schemeClr val="bg1"/>
                </a:solidFill>
              </a:rPr>
              <a:t>Een gezamenlijke actie van Lionsclubs ten behoeve van oogoperaties</a:t>
            </a:r>
          </a:p>
          <a:p>
            <a:pPr marL="0" indent="0">
              <a:buNone/>
            </a:pPr>
            <a:r>
              <a:rPr lang="nl-NL" dirty="0">
                <a:solidFill>
                  <a:schemeClr val="bg1"/>
                </a:solidFill>
              </a:rPr>
              <a:t>Elke club kan op een eenvoudige manier aan deze actie meedoen:</a:t>
            </a:r>
          </a:p>
          <a:p>
            <a:pPr>
              <a:buFontTx/>
              <a:buChar char="-"/>
            </a:pPr>
            <a:r>
              <a:rPr lang="nl-NL" dirty="0">
                <a:solidFill>
                  <a:schemeClr val="bg1"/>
                </a:solidFill>
              </a:rPr>
              <a:t>Leen een verzamelzuil bij de werkgroep</a:t>
            </a:r>
          </a:p>
          <a:p>
            <a:pPr>
              <a:buFontTx/>
              <a:buChar char="-"/>
            </a:pPr>
            <a:r>
              <a:rPr lang="nl-NL" dirty="0">
                <a:solidFill>
                  <a:schemeClr val="bg1"/>
                </a:solidFill>
              </a:rPr>
              <a:t>Plaats de zuil in een supermark</a:t>
            </a:r>
          </a:p>
          <a:p>
            <a:pPr>
              <a:buFontTx/>
              <a:buChar char="-"/>
            </a:pPr>
            <a:r>
              <a:rPr lang="nl-NL" dirty="0">
                <a:solidFill>
                  <a:schemeClr val="bg1"/>
                </a:solidFill>
              </a:rPr>
              <a:t>Leeg de zuil 1x per maand</a:t>
            </a:r>
          </a:p>
          <a:p>
            <a:pPr>
              <a:buFontTx/>
              <a:buChar char="-"/>
            </a:pPr>
            <a:r>
              <a:rPr lang="nl-NL" dirty="0">
                <a:solidFill>
                  <a:schemeClr val="bg1"/>
                </a:solidFill>
              </a:rPr>
              <a:t>Geef de opbrengst aan de coördinator van de actie: </a:t>
            </a:r>
            <a:r>
              <a:rPr lang="nl-NL" dirty="0">
                <a:solidFill>
                  <a:schemeClr val="bg1"/>
                </a:solidFill>
                <a:hlinkClick r:id="rId3">
                  <a:extLst>
                    <a:ext uri="{A12FA001-AC4F-418D-AE19-62706E023703}">
                      <ahyp:hlinkClr xmlns:ahyp="http://schemas.microsoft.com/office/drawing/2018/hyperlinkcolor" val="tx"/>
                    </a:ext>
                  </a:extLst>
                </a:hlinkClick>
              </a:rPr>
              <a:t>vreemdgeldblinden@lions.nl</a:t>
            </a:r>
            <a:endParaRPr lang="nl-NL" dirty="0">
              <a:solidFill>
                <a:schemeClr val="bg1"/>
              </a:solidFill>
            </a:endParaRPr>
          </a:p>
          <a:p>
            <a:endParaRPr lang="nl-NL" dirty="0"/>
          </a:p>
        </p:txBody>
      </p:sp>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232" y="1737343"/>
            <a:ext cx="3600451" cy="4320000"/>
          </a:xfrm>
          <a:prstGeom prst="rect">
            <a:avLst/>
          </a:prstGeom>
          <a:noFill/>
          <a:ln w="9525">
            <a:noFill/>
            <a:miter lim="800000"/>
            <a:headEnd/>
            <a:tailEnd/>
          </a:ln>
          <a:effectLst/>
        </p:spPr>
      </p:pic>
      <p:grpSp>
        <p:nvGrpSpPr>
          <p:cNvPr id="10" name="Groep 9"/>
          <p:cNvGrpSpPr/>
          <p:nvPr/>
        </p:nvGrpSpPr>
        <p:grpSpPr>
          <a:xfrm>
            <a:off x="0" y="5822051"/>
            <a:ext cx="12192000" cy="1122316"/>
            <a:chOff x="0" y="5822046"/>
            <a:chExt cx="12192000" cy="1122316"/>
          </a:xfrm>
        </p:grpSpPr>
        <p:sp>
          <p:nvSpPr>
            <p:cNvPr id="12" name="Rechthoek 11"/>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3" name="Picture 2" descr="Wilde Ganzen 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Lions Club"/>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jdelijke aanduiding voor dianummer 1"/>
          <p:cNvSpPr>
            <a:spLocks noGrp="1"/>
          </p:cNvSpPr>
          <p:nvPr>
            <p:ph type="sldNum" sz="quarter" idx="12"/>
          </p:nvPr>
        </p:nvSpPr>
        <p:spPr>
          <a:xfrm>
            <a:off x="9415463" y="6465080"/>
            <a:ext cx="2743200" cy="365125"/>
          </a:xfrm>
        </p:spPr>
        <p:txBody>
          <a:bodyPr/>
          <a:lstStyle/>
          <a:p>
            <a:fld id="{4015ABAB-47DA-4571-A74E-A8CC14846F6D}" type="slidenum">
              <a:rPr lang="nl-NL" smtClean="0"/>
              <a:t>16</a:t>
            </a:fld>
            <a:endParaRPr lang="nl-NL" dirty="0"/>
          </a:p>
        </p:txBody>
      </p:sp>
      <p:pic>
        <p:nvPicPr>
          <p:cNvPr id="11" name="Afbeelding 10">
            <a:extLst>
              <a:ext uri="{FF2B5EF4-FFF2-40B4-BE49-F238E27FC236}">
                <a16:creationId xmlns:a16="http://schemas.microsoft.com/office/drawing/2014/main" id="{58E1EFC1-2703-428E-A9BE-3FFA97CC044C}"/>
              </a:ext>
            </a:extLst>
          </p:cNvPr>
          <p:cNvPicPr/>
          <p:nvPr/>
        </p:nvPicPr>
        <p:blipFill rotWithShape="1">
          <a:blip r:embed="rId7" cstate="print">
            <a:extLst>
              <a:ext uri="{BEBA8EAE-BF5A-486C-A8C5-ECC9F3942E4B}">
                <a14:imgProps xmlns:a14="http://schemas.microsoft.com/office/drawing/2010/main">
                  <a14:imgLayer r:embed="rId8">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32449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r"/>
            <a:r>
              <a:rPr lang="nl-NL" b="1" dirty="0">
                <a:solidFill>
                  <a:schemeClr val="bg1"/>
                </a:solidFill>
              </a:rPr>
              <a:t>Jampot actie</a:t>
            </a:r>
            <a:br>
              <a:rPr lang="nl-NL" b="1" dirty="0">
                <a:solidFill>
                  <a:schemeClr val="bg1"/>
                </a:solidFill>
              </a:rPr>
            </a:br>
            <a:r>
              <a:rPr lang="nl-NL" sz="2800" b="1" dirty="0">
                <a:solidFill>
                  <a:schemeClr val="bg1"/>
                </a:solidFill>
              </a:rPr>
              <a:t>Een geschikte actie voor iedere Lionsclub</a:t>
            </a:r>
          </a:p>
        </p:txBody>
      </p:sp>
      <p:sp>
        <p:nvSpPr>
          <p:cNvPr id="3" name="Tijdelijke aanduiding voor inhoud 2"/>
          <p:cNvSpPr>
            <a:spLocks noGrp="1"/>
          </p:cNvSpPr>
          <p:nvPr>
            <p:ph idx="1"/>
          </p:nvPr>
        </p:nvSpPr>
        <p:spPr>
          <a:xfrm>
            <a:off x="838200" y="1825625"/>
            <a:ext cx="6120000" cy="4351339"/>
          </a:xfrm>
          <a:noFill/>
        </p:spPr>
        <p:txBody>
          <a:bodyPr/>
          <a:lstStyle/>
          <a:p>
            <a:pPr marL="0" indent="0">
              <a:buNone/>
            </a:pPr>
            <a:r>
              <a:rPr lang="nl-NL" dirty="0" err="1">
                <a:solidFill>
                  <a:schemeClr val="bg1"/>
                </a:solidFill>
              </a:rPr>
              <a:t>Één</a:t>
            </a:r>
            <a:r>
              <a:rPr lang="nl-NL" dirty="0">
                <a:solidFill>
                  <a:schemeClr val="bg1"/>
                </a:solidFill>
              </a:rPr>
              <a:t> Euro per </a:t>
            </a:r>
            <a:r>
              <a:rPr lang="nl-NL" dirty="0" err="1">
                <a:solidFill>
                  <a:schemeClr val="bg1"/>
                </a:solidFill>
              </a:rPr>
              <a:t>lionslid</a:t>
            </a:r>
            <a:r>
              <a:rPr lang="nl-NL" dirty="0">
                <a:solidFill>
                  <a:schemeClr val="bg1"/>
                </a:solidFill>
              </a:rPr>
              <a:t> per bijeenkomst. De actie kan ludiek. Plak de sticker die elke Lionsclub heeft ontvangen op een spaarpotje en verzamel zo € 20,-- per lid. Wilde Ganzen voegt hier € 10,-- bij.</a:t>
            </a:r>
          </a:p>
          <a:p>
            <a:pPr marL="0" indent="0">
              <a:buNone/>
            </a:pPr>
            <a:r>
              <a:rPr lang="nl-NL" dirty="0">
                <a:solidFill>
                  <a:schemeClr val="bg1"/>
                </a:solidFill>
              </a:rPr>
              <a:t>12000 Nederlandse Lions kunnen zo zorgen voor een fantastische bijdrage aan het welzijn van de blinden in de derde wereld. Een wereld van verschil.</a:t>
            </a:r>
          </a:p>
          <a:p>
            <a:endParaRPr lang="nl-NL" dirty="0"/>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52613" y="1512540"/>
            <a:ext cx="3219451" cy="4733925"/>
          </a:xfrm>
          <a:prstGeom prst="rect">
            <a:avLst/>
          </a:prstGeom>
        </p:spPr>
      </p:pic>
      <p:grpSp>
        <p:nvGrpSpPr>
          <p:cNvPr id="10" name="Groep 9"/>
          <p:cNvGrpSpPr/>
          <p:nvPr/>
        </p:nvGrpSpPr>
        <p:grpSpPr>
          <a:xfrm>
            <a:off x="0" y="5822051"/>
            <a:ext cx="12192000" cy="1122316"/>
            <a:chOff x="0" y="5822046"/>
            <a:chExt cx="12192000" cy="1122316"/>
          </a:xfrm>
        </p:grpSpPr>
        <p:sp>
          <p:nvSpPr>
            <p:cNvPr id="11" name="Rechthoek 10"/>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2" name="Picture 2" descr="Wilde Ganzen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ions Clu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jdelijke aanduiding voor dianummer 3"/>
          <p:cNvSpPr>
            <a:spLocks noGrp="1"/>
          </p:cNvSpPr>
          <p:nvPr>
            <p:ph type="sldNum" sz="quarter" idx="12"/>
          </p:nvPr>
        </p:nvSpPr>
        <p:spPr>
          <a:xfrm>
            <a:off x="9415463" y="6487843"/>
            <a:ext cx="2743200" cy="365125"/>
          </a:xfrm>
        </p:spPr>
        <p:txBody>
          <a:bodyPr/>
          <a:lstStyle/>
          <a:p>
            <a:fld id="{4015ABAB-47DA-4571-A74E-A8CC14846F6D}" type="slidenum">
              <a:rPr lang="nl-NL" smtClean="0"/>
              <a:t>17</a:t>
            </a:fld>
            <a:endParaRPr lang="nl-NL" dirty="0"/>
          </a:p>
        </p:txBody>
      </p:sp>
      <p:pic>
        <p:nvPicPr>
          <p:cNvPr id="14" name="Afbeelding 13">
            <a:extLst>
              <a:ext uri="{FF2B5EF4-FFF2-40B4-BE49-F238E27FC236}">
                <a16:creationId xmlns:a16="http://schemas.microsoft.com/office/drawing/2014/main" id="{B593D890-EED4-44B3-BD2B-5368FBEA5612}"/>
              </a:ext>
            </a:extLst>
          </p:cNvPr>
          <p:cNvPicPr/>
          <p:nvPr/>
        </p:nvPicPr>
        <p:blipFill rotWithShape="1">
          <a:blip r:embed="rId6" cstate="print">
            <a:extLst>
              <a:ext uri="{BEBA8EAE-BF5A-486C-A8C5-ECC9F3942E4B}">
                <a14:imgProps xmlns:a14="http://schemas.microsoft.com/office/drawing/2010/main">
                  <a14:imgLayer r:embed="rId7">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19532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b="1" dirty="0">
                <a:solidFill>
                  <a:schemeClr val="bg1"/>
                </a:solidFill>
              </a:rPr>
              <a:t>Actie voeren </a:t>
            </a:r>
            <a:br>
              <a:rPr lang="nl-NL" dirty="0">
                <a:solidFill>
                  <a:schemeClr val="bg1"/>
                </a:solidFill>
              </a:rPr>
            </a:br>
            <a:r>
              <a:rPr lang="nl-NL" sz="2800" dirty="0">
                <a:solidFill>
                  <a:schemeClr val="bg1"/>
                </a:solidFill>
              </a:rPr>
              <a:t>voor iedereen</a:t>
            </a:r>
          </a:p>
        </p:txBody>
      </p:sp>
      <p:sp>
        <p:nvSpPr>
          <p:cNvPr id="3" name="Tijdelijke aanduiding voor inhoud 2"/>
          <p:cNvSpPr>
            <a:spLocks noGrp="1"/>
          </p:cNvSpPr>
          <p:nvPr>
            <p:ph sz="half" idx="1"/>
          </p:nvPr>
        </p:nvSpPr>
        <p:spPr>
          <a:xfrm>
            <a:off x="838205" y="1825625"/>
            <a:ext cx="2898913" cy="4351339"/>
          </a:xfrm>
        </p:spPr>
        <p:txBody>
          <a:bodyPr/>
          <a:lstStyle/>
          <a:p>
            <a:pPr marL="0" indent="0">
              <a:buNone/>
            </a:pPr>
            <a:r>
              <a:rPr lang="nl-NL" dirty="0">
                <a:solidFill>
                  <a:schemeClr val="bg1"/>
                </a:solidFill>
              </a:rPr>
              <a:t>Organiseer een:</a:t>
            </a:r>
          </a:p>
          <a:p>
            <a:r>
              <a:rPr lang="nl-NL" dirty="0" err="1">
                <a:solidFill>
                  <a:schemeClr val="bg1"/>
                </a:solidFill>
              </a:rPr>
              <a:t>Golfdag</a:t>
            </a:r>
            <a:endParaRPr lang="nl-NL" dirty="0">
              <a:solidFill>
                <a:schemeClr val="bg1"/>
              </a:solidFill>
            </a:endParaRPr>
          </a:p>
          <a:p>
            <a:r>
              <a:rPr lang="nl-NL" dirty="0">
                <a:solidFill>
                  <a:schemeClr val="bg1"/>
                </a:solidFill>
              </a:rPr>
              <a:t>Fietstocht</a:t>
            </a:r>
          </a:p>
          <a:p>
            <a:r>
              <a:rPr lang="nl-NL" dirty="0">
                <a:solidFill>
                  <a:schemeClr val="bg1"/>
                </a:solidFill>
              </a:rPr>
              <a:t>Benefiet gala</a:t>
            </a:r>
          </a:p>
          <a:p>
            <a:r>
              <a:rPr lang="nl-NL" dirty="0">
                <a:solidFill>
                  <a:schemeClr val="bg1"/>
                </a:solidFill>
              </a:rPr>
              <a:t>Concert</a:t>
            </a:r>
          </a:p>
          <a:p>
            <a:r>
              <a:rPr lang="nl-NL" dirty="0">
                <a:solidFill>
                  <a:schemeClr val="bg1"/>
                </a:solidFill>
              </a:rPr>
              <a:t>Auto rally </a:t>
            </a:r>
          </a:p>
          <a:p>
            <a:r>
              <a:rPr lang="nl-NL" dirty="0">
                <a:solidFill>
                  <a:schemeClr val="bg1"/>
                </a:solidFill>
              </a:rPr>
              <a:t>Wijnactie</a:t>
            </a:r>
          </a:p>
          <a:p>
            <a:r>
              <a:rPr lang="nl-NL" dirty="0">
                <a:solidFill>
                  <a:schemeClr val="bg1"/>
                </a:solidFill>
              </a:rPr>
              <a:t>Enzovoort</a:t>
            </a:r>
          </a:p>
        </p:txBody>
      </p:sp>
      <p:sp>
        <p:nvSpPr>
          <p:cNvPr id="5" name="Tijdelijke aanduiding voor inhoud 4"/>
          <p:cNvSpPr>
            <a:spLocks noGrp="1"/>
          </p:cNvSpPr>
          <p:nvPr>
            <p:ph sz="half" idx="2"/>
          </p:nvPr>
        </p:nvSpPr>
        <p:spPr>
          <a:xfrm>
            <a:off x="3948739" y="1886737"/>
            <a:ext cx="3800100" cy="4351339"/>
          </a:xfrm>
        </p:spPr>
        <p:txBody>
          <a:bodyPr/>
          <a:lstStyle/>
          <a:p>
            <a:pPr marL="0" indent="0">
              <a:buNone/>
            </a:pPr>
            <a:r>
              <a:rPr lang="nl-NL" dirty="0">
                <a:solidFill>
                  <a:schemeClr val="bg1"/>
                </a:solidFill>
              </a:rPr>
              <a:t>Wij hebben voor u:</a:t>
            </a:r>
          </a:p>
          <a:p>
            <a:r>
              <a:rPr lang="nl-NL" dirty="0">
                <a:solidFill>
                  <a:schemeClr val="bg1"/>
                </a:solidFill>
              </a:rPr>
              <a:t>Flyers</a:t>
            </a:r>
          </a:p>
          <a:p>
            <a:r>
              <a:rPr lang="nl-NL" dirty="0">
                <a:solidFill>
                  <a:schemeClr val="bg1"/>
                </a:solidFill>
              </a:rPr>
              <a:t>Film</a:t>
            </a:r>
          </a:p>
          <a:p>
            <a:r>
              <a:rPr lang="nl-NL" dirty="0">
                <a:solidFill>
                  <a:schemeClr val="bg1"/>
                </a:solidFill>
              </a:rPr>
              <a:t>50% vermeerdering op uw actieresultaat</a:t>
            </a:r>
          </a:p>
          <a:p>
            <a:pPr marL="0" indent="0">
              <a:buNone/>
            </a:pPr>
            <a:r>
              <a:rPr lang="nl-NL" dirty="0">
                <a:solidFill>
                  <a:schemeClr val="bg1"/>
                </a:solidFill>
              </a:rPr>
              <a:t>In bruikleen:</a:t>
            </a:r>
          </a:p>
          <a:p>
            <a:r>
              <a:rPr lang="nl-NL" dirty="0">
                <a:solidFill>
                  <a:schemeClr val="bg1"/>
                </a:solidFill>
              </a:rPr>
              <a:t>Banners</a:t>
            </a:r>
          </a:p>
          <a:p>
            <a:r>
              <a:rPr lang="nl-NL" dirty="0">
                <a:solidFill>
                  <a:schemeClr val="bg1"/>
                </a:solidFill>
              </a:rPr>
              <a:t>Spandoeken</a:t>
            </a:r>
          </a:p>
          <a:p>
            <a:pPr marL="0" indent="0">
              <a:buNone/>
            </a:pPr>
            <a:endParaRPr lang="nl-NL" dirty="0"/>
          </a:p>
        </p:txBody>
      </p:sp>
      <p:grpSp>
        <p:nvGrpSpPr>
          <p:cNvPr id="12" name="Groep 11"/>
          <p:cNvGrpSpPr/>
          <p:nvPr/>
        </p:nvGrpSpPr>
        <p:grpSpPr>
          <a:xfrm>
            <a:off x="0" y="5822051"/>
            <a:ext cx="12192000" cy="1122316"/>
            <a:chOff x="0" y="5822046"/>
            <a:chExt cx="12192000" cy="1122316"/>
          </a:xfrm>
        </p:grpSpPr>
        <p:sp>
          <p:nvSpPr>
            <p:cNvPr id="13" name="Rechthoek 12"/>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4" name="Picture 2" descr="Wilde Ganzen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ions Clu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Afbeelding 16"/>
          <p:cNvPicPr>
            <a:picLocks noChangeAspect="1"/>
          </p:cNvPicPr>
          <p:nvPr/>
        </p:nvPicPr>
        <p:blipFill>
          <a:blip r:embed="rId5"/>
          <a:stretch>
            <a:fillRect/>
          </a:stretch>
        </p:blipFill>
        <p:spPr>
          <a:xfrm>
            <a:off x="7679269" y="2856323"/>
            <a:ext cx="4370831" cy="2824744"/>
          </a:xfrm>
          <a:prstGeom prst="rect">
            <a:avLst/>
          </a:prstGeom>
        </p:spPr>
      </p:pic>
      <p:cxnSp>
        <p:nvCxnSpPr>
          <p:cNvPr id="18" name="Rechte verbindingslijn 17"/>
          <p:cNvCxnSpPr/>
          <p:nvPr/>
        </p:nvCxnSpPr>
        <p:spPr>
          <a:xfrm>
            <a:off x="3633747" y="2003734"/>
            <a:ext cx="0" cy="3783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jdelijke aanduiding voor dianummer 3"/>
          <p:cNvSpPr>
            <a:spLocks noGrp="1"/>
          </p:cNvSpPr>
          <p:nvPr>
            <p:ph type="sldNum" sz="quarter" idx="12"/>
          </p:nvPr>
        </p:nvSpPr>
        <p:spPr>
          <a:xfrm>
            <a:off x="9415463" y="6465080"/>
            <a:ext cx="2743200" cy="365125"/>
          </a:xfrm>
        </p:spPr>
        <p:txBody>
          <a:bodyPr/>
          <a:lstStyle/>
          <a:p>
            <a:fld id="{4015ABAB-47DA-4571-A74E-A8CC14846F6D}" type="slidenum">
              <a:rPr lang="nl-NL" smtClean="0"/>
              <a:t>18</a:t>
            </a:fld>
            <a:endParaRPr lang="nl-NL" dirty="0"/>
          </a:p>
        </p:txBody>
      </p:sp>
      <p:pic>
        <p:nvPicPr>
          <p:cNvPr id="16" name="Afbeelding 15">
            <a:extLst>
              <a:ext uri="{FF2B5EF4-FFF2-40B4-BE49-F238E27FC236}">
                <a16:creationId xmlns:a16="http://schemas.microsoft.com/office/drawing/2014/main" id="{D5CB94E3-78DA-4E4F-87CB-E1B98704391F}"/>
              </a:ext>
            </a:extLst>
          </p:cNvPr>
          <p:cNvPicPr/>
          <p:nvPr/>
        </p:nvPicPr>
        <p:blipFill rotWithShape="1">
          <a:blip r:embed="rId6" cstate="print">
            <a:extLst>
              <a:ext uri="{BEBA8EAE-BF5A-486C-A8C5-ECC9F3942E4B}">
                <a14:imgProps xmlns:a14="http://schemas.microsoft.com/office/drawing/2010/main">
                  <a14:imgLayer r:embed="rId7">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36010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r="-78"/>
          <a:stretch/>
        </p:blipFill>
        <p:spPr>
          <a:xfrm>
            <a:off x="0" y="9525"/>
            <a:ext cx="12192000" cy="6829427"/>
          </a:xfrm>
          <a:prstGeom prst="rect">
            <a:avLst/>
          </a:prstGeom>
        </p:spPr>
      </p:pic>
      <p:sp>
        <p:nvSpPr>
          <p:cNvPr id="3" name="Tekstvak 2"/>
          <p:cNvSpPr txBox="1"/>
          <p:nvPr/>
        </p:nvSpPr>
        <p:spPr>
          <a:xfrm>
            <a:off x="3543305" y="2771777"/>
            <a:ext cx="5314951" cy="584775"/>
          </a:xfrm>
          <a:prstGeom prst="rect">
            <a:avLst/>
          </a:prstGeom>
          <a:solidFill>
            <a:srgbClr val="000000">
              <a:alpha val="23922"/>
            </a:srgbClr>
          </a:solidFill>
        </p:spPr>
        <p:txBody>
          <a:bodyPr wrap="square" rtlCol="0">
            <a:spAutoFit/>
          </a:bodyPr>
          <a:lstStyle/>
          <a:p>
            <a:pPr algn="ctr"/>
            <a:r>
              <a:rPr lang="nl-NL" sz="3200" b="1" dirty="0">
                <a:solidFill>
                  <a:schemeClr val="bg1"/>
                </a:solidFill>
              </a:rPr>
              <a:t>OPEN DE OGEN VAN BLINDEN</a:t>
            </a:r>
          </a:p>
        </p:txBody>
      </p:sp>
      <p:sp>
        <p:nvSpPr>
          <p:cNvPr id="4" name="Tekstvak 3"/>
          <p:cNvSpPr txBox="1"/>
          <p:nvPr/>
        </p:nvSpPr>
        <p:spPr>
          <a:xfrm>
            <a:off x="3543305" y="3514726"/>
            <a:ext cx="5314951" cy="461665"/>
          </a:xfrm>
          <a:prstGeom prst="rect">
            <a:avLst/>
          </a:prstGeom>
          <a:solidFill>
            <a:srgbClr val="000000">
              <a:alpha val="23922"/>
            </a:srgbClr>
          </a:solidFill>
        </p:spPr>
        <p:txBody>
          <a:bodyPr wrap="square" rtlCol="0">
            <a:spAutoFit/>
          </a:bodyPr>
          <a:lstStyle/>
          <a:p>
            <a:pPr algn="ctr"/>
            <a:r>
              <a:rPr lang="nl-NL" sz="2400" dirty="0">
                <a:solidFill>
                  <a:schemeClr val="bg1"/>
                </a:solidFill>
              </a:rPr>
              <a:t>Maak Verschil In Het Leven van Mensen</a:t>
            </a:r>
          </a:p>
        </p:txBody>
      </p:sp>
      <p:sp>
        <p:nvSpPr>
          <p:cNvPr id="5" name="Tijdelijke aanduiding voor dianummer 4"/>
          <p:cNvSpPr>
            <a:spLocks noGrp="1"/>
          </p:cNvSpPr>
          <p:nvPr>
            <p:ph type="sldNum" sz="quarter" idx="12"/>
          </p:nvPr>
        </p:nvSpPr>
        <p:spPr>
          <a:xfrm>
            <a:off x="9448800" y="6473828"/>
            <a:ext cx="2743200" cy="365125"/>
          </a:xfrm>
        </p:spPr>
        <p:txBody>
          <a:bodyPr/>
          <a:lstStyle/>
          <a:p>
            <a:fld id="{4015ABAB-47DA-4571-A74E-A8CC14846F6D}" type="slidenum">
              <a:rPr lang="nl-NL" smtClean="0"/>
              <a:t>19</a:t>
            </a:fld>
            <a:endParaRPr lang="nl-NL" dirty="0"/>
          </a:p>
        </p:txBody>
      </p:sp>
    </p:spTree>
    <p:extLst>
      <p:ext uri="{BB962C8B-B14F-4D97-AF65-F5344CB8AC3E}">
        <p14:creationId xmlns:p14="http://schemas.microsoft.com/office/powerpoint/2010/main" val="40839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xit" presetSubtype="0" fill="hold" grpId="1" nodeType="afterEffect">
                                  <p:stCondLst>
                                    <p:cond delay="200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5000"/>
                            </p:stCondLst>
                            <p:childTnLst>
                              <p:par>
                                <p:cTn id="21" presetID="10" presetClass="exit" presetSubtype="0" fill="hold" grpId="1" nodeType="afterEffect">
                                  <p:stCondLst>
                                    <p:cond delay="25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48475"/>
          </a:xfrm>
          <a:prstGeom prst="rect">
            <a:avLst/>
          </a:prstGeom>
        </p:spPr>
      </p:pic>
      <p:sp>
        <p:nvSpPr>
          <p:cNvPr id="5" name="Tekstvak 4"/>
          <p:cNvSpPr txBox="1"/>
          <p:nvPr/>
        </p:nvSpPr>
        <p:spPr>
          <a:xfrm>
            <a:off x="3543305" y="2771777"/>
            <a:ext cx="5314951" cy="584775"/>
          </a:xfrm>
          <a:prstGeom prst="rect">
            <a:avLst/>
          </a:prstGeom>
          <a:solidFill>
            <a:srgbClr val="000000">
              <a:alpha val="23922"/>
            </a:srgbClr>
          </a:solidFill>
        </p:spPr>
        <p:txBody>
          <a:bodyPr wrap="square" rtlCol="0">
            <a:spAutoFit/>
          </a:bodyPr>
          <a:lstStyle/>
          <a:p>
            <a:pPr algn="ctr"/>
            <a:r>
              <a:rPr lang="nl-NL" sz="3200" b="1" dirty="0">
                <a:solidFill>
                  <a:schemeClr val="bg1"/>
                </a:solidFill>
              </a:rPr>
              <a:t>OPEN DE OGEN VAN BLINDEN</a:t>
            </a:r>
          </a:p>
        </p:txBody>
      </p:sp>
      <p:sp>
        <p:nvSpPr>
          <p:cNvPr id="6" name="Tekstvak 5"/>
          <p:cNvSpPr txBox="1"/>
          <p:nvPr/>
        </p:nvSpPr>
        <p:spPr>
          <a:xfrm>
            <a:off x="3543305" y="3514726"/>
            <a:ext cx="5314951" cy="461665"/>
          </a:xfrm>
          <a:prstGeom prst="rect">
            <a:avLst/>
          </a:prstGeom>
          <a:solidFill>
            <a:srgbClr val="000000">
              <a:alpha val="23922"/>
            </a:srgbClr>
          </a:solidFill>
        </p:spPr>
        <p:txBody>
          <a:bodyPr wrap="square" rtlCol="0">
            <a:spAutoFit/>
          </a:bodyPr>
          <a:lstStyle/>
          <a:p>
            <a:pPr algn="ctr"/>
            <a:r>
              <a:rPr lang="nl-NL" sz="2400" dirty="0">
                <a:solidFill>
                  <a:schemeClr val="bg1"/>
                </a:solidFill>
              </a:rPr>
              <a:t>Maak Verschil In Het Leven van Mensen</a:t>
            </a:r>
          </a:p>
        </p:txBody>
      </p:sp>
      <p:sp>
        <p:nvSpPr>
          <p:cNvPr id="2" name="Tijdelijke aanduiding voor dianummer 1"/>
          <p:cNvSpPr>
            <a:spLocks noGrp="1"/>
          </p:cNvSpPr>
          <p:nvPr>
            <p:ph type="sldNum" sz="quarter" idx="12"/>
          </p:nvPr>
        </p:nvSpPr>
        <p:spPr>
          <a:xfrm>
            <a:off x="9448800" y="6425508"/>
            <a:ext cx="2743200" cy="365125"/>
          </a:xfrm>
        </p:spPr>
        <p:txBody>
          <a:bodyPr/>
          <a:lstStyle/>
          <a:p>
            <a:fld id="{4015ABAB-47DA-4571-A74E-A8CC14846F6D}" type="slidenum">
              <a:rPr lang="nl-NL" smtClean="0"/>
              <a:t>2</a:t>
            </a:fld>
            <a:endParaRPr lang="nl-NL" dirty="0"/>
          </a:p>
        </p:txBody>
      </p:sp>
    </p:spTree>
    <p:extLst>
      <p:ext uri="{BB962C8B-B14F-4D97-AF65-F5344CB8AC3E}">
        <p14:creationId xmlns:p14="http://schemas.microsoft.com/office/powerpoint/2010/main" val="20216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xit" presetSubtype="0" fill="hold" grpId="1" nodeType="afterEffect">
                                  <p:stCondLst>
                                    <p:cond delay="200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4500"/>
                            </p:stCondLst>
                            <p:childTnLst>
                              <p:par>
                                <p:cTn id="21" presetID="10" presetClass="exit" presetSubtype="0" fill="hold" grpId="1" nodeType="afterEffect">
                                  <p:stCondLst>
                                    <p:cond delay="25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
            <a:ext cx="12192000" cy="6845644"/>
          </a:xfrm>
          <a:prstGeom prst="rect">
            <a:avLst/>
          </a:prstGeom>
        </p:spPr>
      </p:pic>
      <p:sp>
        <p:nvSpPr>
          <p:cNvPr id="7" name="Tekstvak 6"/>
          <p:cNvSpPr txBox="1"/>
          <p:nvPr/>
        </p:nvSpPr>
        <p:spPr>
          <a:xfrm>
            <a:off x="3543305" y="3514729"/>
            <a:ext cx="5314951" cy="584775"/>
          </a:xfrm>
          <a:prstGeom prst="rect">
            <a:avLst/>
          </a:prstGeom>
          <a:solidFill>
            <a:srgbClr val="000000">
              <a:alpha val="23922"/>
            </a:srgbClr>
          </a:solidFill>
        </p:spPr>
        <p:txBody>
          <a:bodyPr wrap="square" rtlCol="0">
            <a:spAutoFit/>
          </a:bodyPr>
          <a:lstStyle/>
          <a:p>
            <a:pPr algn="ctr"/>
            <a:r>
              <a:rPr lang="nl-NL" sz="3200" b="1" dirty="0">
                <a:solidFill>
                  <a:schemeClr val="bg1"/>
                </a:solidFill>
              </a:rPr>
              <a:t>www.fightforsight.nl</a:t>
            </a:r>
          </a:p>
        </p:txBody>
      </p:sp>
      <p:sp>
        <p:nvSpPr>
          <p:cNvPr id="8" name="Tekstvak 7"/>
          <p:cNvSpPr txBox="1"/>
          <p:nvPr/>
        </p:nvSpPr>
        <p:spPr>
          <a:xfrm>
            <a:off x="3543305" y="2771777"/>
            <a:ext cx="5314951" cy="584775"/>
          </a:xfrm>
          <a:prstGeom prst="rect">
            <a:avLst/>
          </a:prstGeom>
          <a:solidFill>
            <a:srgbClr val="000000">
              <a:alpha val="23922"/>
            </a:srgbClr>
          </a:solidFill>
        </p:spPr>
        <p:txBody>
          <a:bodyPr wrap="square" rtlCol="0">
            <a:spAutoFit/>
          </a:bodyPr>
          <a:lstStyle/>
          <a:p>
            <a:pPr algn="ctr"/>
            <a:r>
              <a:rPr lang="nl-NL" sz="3200" b="1" dirty="0">
                <a:solidFill>
                  <a:schemeClr val="bg1"/>
                </a:solidFill>
              </a:rPr>
              <a:t>OPEN DE OGEN VAN BLINDEN</a:t>
            </a:r>
          </a:p>
        </p:txBody>
      </p:sp>
      <p:sp>
        <p:nvSpPr>
          <p:cNvPr id="9" name="Tekstvak 8"/>
          <p:cNvSpPr txBox="1"/>
          <p:nvPr/>
        </p:nvSpPr>
        <p:spPr>
          <a:xfrm>
            <a:off x="3543305" y="3514726"/>
            <a:ext cx="5314951" cy="461665"/>
          </a:xfrm>
          <a:prstGeom prst="rect">
            <a:avLst/>
          </a:prstGeom>
          <a:solidFill>
            <a:srgbClr val="000000">
              <a:alpha val="23922"/>
            </a:srgbClr>
          </a:solidFill>
        </p:spPr>
        <p:txBody>
          <a:bodyPr wrap="square" rtlCol="0">
            <a:spAutoFit/>
          </a:bodyPr>
          <a:lstStyle/>
          <a:p>
            <a:pPr algn="ctr"/>
            <a:r>
              <a:rPr lang="nl-NL" sz="2400" dirty="0">
                <a:solidFill>
                  <a:schemeClr val="bg1"/>
                </a:solidFill>
              </a:rPr>
              <a:t>Maak Verschil In Het Leven van Mensen</a:t>
            </a:r>
          </a:p>
        </p:txBody>
      </p:sp>
      <p:sp>
        <p:nvSpPr>
          <p:cNvPr id="3" name="Tijdelijke aanduiding voor dianummer 2"/>
          <p:cNvSpPr>
            <a:spLocks noGrp="1"/>
          </p:cNvSpPr>
          <p:nvPr>
            <p:ph type="sldNum" sz="quarter" idx="12"/>
          </p:nvPr>
        </p:nvSpPr>
        <p:spPr>
          <a:xfrm>
            <a:off x="9448800" y="6492876"/>
            <a:ext cx="2743200" cy="365125"/>
          </a:xfrm>
        </p:spPr>
        <p:txBody>
          <a:bodyPr/>
          <a:lstStyle/>
          <a:p>
            <a:fld id="{4015ABAB-47DA-4571-A74E-A8CC14846F6D}" type="slidenum">
              <a:rPr lang="nl-NL" smtClean="0"/>
              <a:t>20</a:t>
            </a:fld>
            <a:endParaRPr lang="nl-NL" dirty="0"/>
          </a:p>
        </p:txBody>
      </p:sp>
    </p:spTree>
    <p:extLst>
      <p:ext uri="{BB962C8B-B14F-4D97-AF65-F5344CB8AC3E}">
        <p14:creationId xmlns:p14="http://schemas.microsoft.com/office/powerpoint/2010/main" val="192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750"/>
                                        <p:tgtEl>
                                          <p:spTgt spid="2"/>
                                        </p:tgtEl>
                                      </p:cBhvr>
                                    </p:animEffect>
                                  </p:childTnLst>
                                </p:cTn>
                              </p:par>
                            </p:childTnLst>
                          </p:cTn>
                        </p:par>
                        <p:par>
                          <p:cTn id="20" fill="hold">
                            <p:stCondLst>
                              <p:cond delay="6250"/>
                            </p:stCondLst>
                            <p:childTnLst>
                              <p:par>
                                <p:cTn id="21" presetID="10" presetClass="exit" presetSubtype="0" fill="hold" grpId="1" nodeType="afterEffect">
                                  <p:stCondLst>
                                    <p:cond delay="200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8750"/>
                            </p:stCondLst>
                            <p:childTnLst>
                              <p:par>
                                <p:cTn id="25" presetID="10" presetClass="exit" presetSubtype="0" fill="hold" grpId="1" nodeType="afterEffect">
                                  <p:stCondLst>
                                    <p:cond delay="25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9500"/>
                            </p:stCondLst>
                            <p:childTnLst>
                              <p:par>
                                <p:cTn id="29" presetID="47"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l="-10475" t="-152" r="69227" b="152"/>
          <a:stretch/>
        </p:blipFill>
        <p:spPr>
          <a:xfrm>
            <a:off x="9453566" y="571503"/>
            <a:ext cx="2738439" cy="6286500"/>
          </a:xfrm>
          <a:prstGeom prst="rect">
            <a:avLst/>
          </a:prstGeom>
        </p:spPr>
      </p:pic>
      <p:sp>
        <p:nvSpPr>
          <p:cNvPr id="8" name="Titel 1"/>
          <p:cNvSpPr txBox="1">
            <a:spLocks/>
          </p:cNvSpPr>
          <p:nvPr/>
        </p:nvSpPr>
        <p:spPr>
          <a:xfrm>
            <a:off x="1524000" y="4156075"/>
            <a:ext cx="9144000" cy="2387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7200" dirty="0">
                <a:solidFill>
                  <a:schemeClr val="bg1"/>
                </a:solidFill>
              </a:rPr>
              <a:t>Dank voor uw aandacht</a:t>
            </a:r>
          </a:p>
        </p:txBody>
      </p:sp>
      <p:sp>
        <p:nvSpPr>
          <p:cNvPr id="4" name="Tijdelijke aanduiding voor dianummer 3"/>
          <p:cNvSpPr>
            <a:spLocks noGrp="1"/>
          </p:cNvSpPr>
          <p:nvPr>
            <p:ph type="sldNum" sz="quarter" idx="12"/>
          </p:nvPr>
        </p:nvSpPr>
        <p:spPr>
          <a:xfrm>
            <a:off x="9448800" y="6467476"/>
            <a:ext cx="2743200" cy="365125"/>
          </a:xfrm>
        </p:spPr>
        <p:txBody>
          <a:bodyPr/>
          <a:lstStyle/>
          <a:p>
            <a:fld id="{4015ABAB-47DA-4571-A74E-A8CC14846F6D}" type="slidenum">
              <a:rPr lang="nl-NL" smtClean="0"/>
              <a:t>21</a:t>
            </a:fld>
            <a:endParaRPr lang="nl-NL" dirty="0"/>
          </a:p>
        </p:txBody>
      </p:sp>
      <p:pic>
        <p:nvPicPr>
          <p:cNvPr id="12" name="Afbeelding 11">
            <a:extLst>
              <a:ext uri="{FF2B5EF4-FFF2-40B4-BE49-F238E27FC236}">
                <a16:creationId xmlns:a16="http://schemas.microsoft.com/office/drawing/2014/main" id="{34AD155D-C48D-40EB-A8F2-1CADA61AC78F}"/>
              </a:ext>
            </a:extLst>
          </p:cNvPr>
          <p:cNvPicPr/>
          <p:nvPr/>
        </p:nvPicPr>
        <p:blipFill rotWithShape="1">
          <a:blip r:embed="rId4">
            <a:extLst>
              <a:ext uri="{BEBA8EAE-BF5A-486C-A8C5-ECC9F3942E4B}">
                <a14:imgProps xmlns:a14="http://schemas.microsoft.com/office/drawing/2010/main">
                  <a14:imgLayer r:embed="rId5">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4629" b="17647"/>
          <a:stretch/>
        </p:blipFill>
        <p:spPr bwMode="auto">
          <a:xfrm>
            <a:off x="1368995" y="1766434"/>
            <a:ext cx="8844742" cy="2852382"/>
          </a:xfrm>
          <a:prstGeom prst="rect">
            <a:avLst/>
          </a:prstGeom>
          <a:noFill/>
          <a:ln>
            <a:noFill/>
          </a:ln>
        </p:spPr>
      </p:pic>
    </p:spTree>
    <p:extLst>
      <p:ext uri="{BB962C8B-B14F-4D97-AF65-F5344CB8AC3E}">
        <p14:creationId xmlns:p14="http://schemas.microsoft.com/office/powerpoint/2010/main" val="159412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9448800" y="6492876"/>
            <a:ext cx="2743200" cy="365125"/>
          </a:xfrm>
        </p:spPr>
        <p:txBody>
          <a:bodyPr/>
          <a:lstStyle/>
          <a:p>
            <a:fld id="{4015ABAB-47DA-4571-A74E-A8CC14846F6D}" type="slidenum">
              <a:rPr lang="nl-NL" smtClean="0"/>
              <a:t>22</a:t>
            </a:fld>
            <a:endParaRPr lang="nl-NL" dirty="0"/>
          </a:p>
        </p:txBody>
      </p:sp>
      <p:pic>
        <p:nvPicPr>
          <p:cNvPr id="7" name="Afbeelding 6">
            <a:extLst>
              <a:ext uri="{FF2B5EF4-FFF2-40B4-BE49-F238E27FC236}">
                <a16:creationId xmlns:a16="http://schemas.microsoft.com/office/drawing/2014/main" id="{2538EA3C-0D3B-4DD0-966E-B9E385343561}"/>
              </a:ext>
            </a:extLst>
          </p:cNvPr>
          <p:cNvPicPr>
            <a:picLocks noChangeAspect="1"/>
          </p:cNvPicPr>
          <p:nvPr/>
        </p:nvPicPr>
        <p:blipFill>
          <a:blip r:embed="rId3"/>
          <a:stretch>
            <a:fillRect/>
          </a:stretch>
        </p:blipFill>
        <p:spPr>
          <a:xfrm>
            <a:off x="352375" y="2374710"/>
            <a:ext cx="11291248" cy="2793241"/>
          </a:xfrm>
          <a:prstGeom prst="rect">
            <a:avLst/>
          </a:prstGeom>
        </p:spPr>
      </p:pic>
    </p:spTree>
    <p:extLst>
      <p:ext uri="{BB962C8B-B14F-4D97-AF65-F5344CB8AC3E}">
        <p14:creationId xmlns:p14="http://schemas.microsoft.com/office/powerpoint/2010/main" val="402374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l="-10475" t="-152" r="69227" b="152"/>
          <a:stretch/>
        </p:blipFill>
        <p:spPr>
          <a:xfrm>
            <a:off x="9453566" y="571503"/>
            <a:ext cx="2738439" cy="6286500"/>
          </a:xfrm>
          <a:prstGeom prst="rect">
            <a:avLst/>
          </a:prstGeom>
        </p:spPr>
      </p:pic>
      <p:sp>
        <p:nvSpPr>
          <p:cNvPr id="4" name="Tijdelijke aanduiding voor dianummer 3"/>
          <p:cNvSpPr>
            <a:spLocks noGrp="1"/>
          </p:cNvSpPr>
          <p:nvPr>
            <p:ph type="sldNum" sz="quarter" idx="12"/>
          </p:nvPr>
        </p:nvSpPr>
        <p:spPr>
          <a:xfrm>
            <a:off x="9448800" y="6492876"/>
            <a:ext cx="2743200" cy="365125"/>
          </a:xfrm>
        </p:spPr>
        <p:txBody>
          <a:bodyPr/>
          <a:lstStyle/>
          <a:p>
            <a:fld id="{4015ABAB-47DA-4571-A74E-A8CC14846F6D}" type="slidenum">
              <a:rPr lang="nl-NL" smtClean="0"/>
              <a:t>3</a:t>
            </a:fld>
            <a:endParaRPr lang="nl-NL" dirty="0"/>
          </a:p>
        </p:txBody>
      </p:sp>
      <p:pic>
        <p:nvPicPr>
          <p:cNvPr id="12" name="Afbeelding 11">
            <a:extLst>
              <a:ext uri="{FF2B5EF4-FFF2-40B4-BE49-F238E27FC236}">
                <a16:creationId xmlns:a16="http://schemas.microsoft.com/office/drawing/2014/main" id="{BCDC5EEC-F74F-46A3-9DD0-C636E44E3B78}"/>
              </a:ext>
            </a:extLst>
          </p:cNvPr>
          <p:cNvPicPr/>
          <p:nvPr/>
        </p:nvPicPr>
        <p:blipFill>
          <a:blip r:embed="rId4">
            <a:extLst>
              <a:ext uri="{BEBA8EAE-BF5A-486C-A8C5-ECC9F3942E4B}">
                <a14:imgProps xmlns:a14="http://schemas.microsoft.com/office/drawing/2010/main">
                  <a14:imgLayer r:embed="rId5">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a:stretch>
            <a:fillRect/>
          </a:stretch>
        </p:blipFill>
        <p:spPr bwMode="auto">
          <a:xfrm>
            <a:off x="692727" y="1512916"/>
            <a:ext cx="8844742" cy="4211782"/>
          </a:xfrm>
          <a:prstGeom prst="rect">
            <a:avLst/>
          </a:prstGeom>
          <a:noFill/>
          <a:ln>
            <a:noFill/>
          </a:ln>
        </p:spPr>
      </p:pic>
    </p:spTree>
    <p:extLst>
      <p:ext uri="{BB962C8B-B14F-4D97-AF65-F5344CB8AC3E}">
        <p14:creationId xmlns:p14="http://schemas.microsoft.com/office/powerpoint/2010/main" val="307119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55613"/>
            <a:ext cx="10515600" cy="1325563"/>
          </a:xfrm>
        </p:spPr>
        <p:txBody>
          <a:bodyPr/>
          <a:lstStyle/>
          <a:p>
            <a:pPr algn="ctr"/>
            <a:r>
              <a:rPr lang="nl-NL" dirty="0">
                <a:solidFill>
                  <a:schemeClr val="bg1"/>
                </a:solidFill>
              </a:rPr>
              <a:t>                                              Historie              </a:t>
            </a:r>
          </a:p>
        </p:txBody>
      </p:sp>
      <p:sp>
        <p:nvSpPr>
          <p:cNvPr id="3" name="Tijdelijke aanduiding voor inhoud 2"/>
          <p:cNvSpPr>
            <a:spLocks noGrp="1"/>
          </p:cNvSpPr>
          <p:nvPr>
            <p:ph idx="1"/>
          </p:nvPr>
        </p:nvSpPr>
        <p:spPr/>
        <p:txBody>
          <a:bodyPr>
            <a:normAutofit lnSpcReduction="10000"/>
          </a:bodyPr>
          <a:lstStyle/>
          <a:p>
            <a:r>
              <a:rPr lang="nl-NL" dirty="0">
                <a:solidFill>
                  <a:schemeClr val="bg1"/>
                </a:solidFill>
              </a:rPr>
              <a:t>1969 De Lions Werkgroep Blinden wordt opgericht</a:t>
            </a:r>
          </a:p>
          <a:p>
            <a:r>
              <a:rPr lang="nl-NL" dirty="0">
                <a:solidFill>
                  <a:schemeClr val="bg1"/>
                </a:solidFill>
              </a:rPr>
              <a:t>Eerste actie: mobiele oogkliniek in Kenia</a:t>
            </a:r>
          </a:p>
          <a:p>
            <a:r>
              <a:rPr lang="nl-NL" dirty="0">
                <a:solidFill>
                  <a:schemeClr val="bg1"/>
                </a:solidFill>
              </a:rPr>
              <a:t>Volgende actie Nepal, lc Leeuwarden, 100.000 gulden</a:t>
            </a:r>
          </a:p>
          <a:p>
            <a:r>
              <a:rPr lang="nl-NL" dirty="0">
                <a:solidFill>
                  <a:schemeClr val="bg1"/>
                </a:solidFill>
              </a:rPr>
              <a:t>Stichting oogzorg Himalaya, lc Zuid-Kennemerland</a:t>
            </a:r>
          </a:p>
          <a:p>
            <a:r>
              <a:rPr lang="nl-NL" dirty="0">
                <a:solidFill>
                  <a:schemeClr val="bg1"/>
                </a:solidFill>
              </a:rPr>
              <a:t>Vele projecten volgden met medewerking van veel Lionsclubs</a:t>
            </a:r>
          </a:p>
          <a:p>
            <a:r>
              <a:rPr lang="nl-NL" dirty="0">
                <a:solidFill>
                  <a:schemeClr val="bg1"/>
                </a:solidFill>
              </a:rPr>
              <a:t>1993 Samenwerking met Wilde Ganzen </a:t>
            </a:r>
          </a:p>
          <a:p>
            <a:r>
              <a:rPr lang="nl-NL" dirty="0">
                <a:solidFill>
                  <a:schemeClr val="bg1"/>
                </a:solidFill>
              </a:rPr>
              <a:t>Verdrievoudiging, verdubbeling, actieresultaten. Nu 50% </a:t>
            </a:r>
          </a:p>
          <a:p>
            <a:r>
              <a:rPr lang="nl-NL" dirty="0">
                <a:solidFill>
                  <a:schemeClr val="bg1"/>
                </a:solidFill>
              </a:rPr>
              <a:t>2008 ANBI: fiscale aftrekbaarheid en verplichtingen                          </a:t>
            </a:r>
          </a:p>
          <a:p>
            <a:pPr marL="0" indent="0">
              <a:buNone/>
            </a:pPr>
            <a:r>
              <a:rPr lang="nl-NL" dirty="0">
                <a:solidFill>
                  <a:schemeClr val="bg1"/>
                </a:solidFill>
              </a:rPr>
              <a:t>   1/3 van u, 1/3 van de fiscus, 1/3 van Wilde Ganzen</a:t>
            </a:r>
          </a:p>
          <a:p>
            <a:endParaRPr lang="nl-NL" dirty="0"/>
          </a:p>
        </p:txBody>
      </p:sp>
      <p:pic>
        <p:nvPicPr>
          <p:cNvPr id="8" name="Afbeelding 7"/>
          <p:cNvPicPr>
            <a:picLocks noChangeAspect="1"/>
          </p:cNvPicPr>
          <p:nvPr/>
        </p:nvPicPr>
        <p:blipFill rotWithShape="1">
          <a:blip r:embed="rId3" cstate="screen">
            <a:extLst>
              <a:ext uri="{28A0092B-C50C-407E-A947-70E740481C1C}">
                <a14:useLocalDpi xmlns:a14="http://schemas.microsoft.com/office/drawing/2010/main"/>
              </a:ext>
            </a:extLst>
          </a:blip>
          <a:srcRect l="-10475" t="-152" r="69227" b="152"/>
          <a:stretch/>
        </p:blipFill>
        <p:spPr>
          <a:xfrm>
            <a:off x="9453566" y="565991"/>
            <a:ext cx="2738439" cy="6286500"/>
          </a:xfrm>
          <a:prstGeom prst="rect">
            <a:avLst/>
          </a:prstGeom>
        </p:spPr>
      </p:pic>
      <p:sp>
        <p:nvSpPr>
          <p:cNvPr id="4" name="Tijdelijke aanduiding voor dianummer 3"/>
          <p:cNvSpPr>
            <a:spLocks noGrp="1"/>
          </p:cNvSpPr>
          <p:nvPr>
            <p:ph type="sldNum" sz="quarter" idx="12"/>
          </p:nvPr>
        </p:nvSpPr>
        <p:spPr>
          <a:xfrm>
            <a:off x="9448800" y="6487363"/>
            <a:ext cx="2743200" cy="365125"/>
          </a:xfrm>
        </p:spPr>
        <p:txBody>
          <a:bodyPr/>
          <a:lstStyle/>
          <a:p>
            <a:fld id="{4015ABAB-47DA-4571-A74E-A8CC14846F6D}" type="slidenum">
              <a:rPr lang="nl-NL" smtClean="0"/>
              <a:t>4</a:t>
            </a:fld>
            <a:endParaRPr lang="nl-NL" dirty="0"/>
          </a:p>
        </p:txBody>
      </p:sp>
      <p:pic>
        <p:nvPicPr>
          <p:cNvPr id="7" name="Afbeelding 6">
            <a:extLst>
              <a:ext uri="{FF2B5EF4-FFF2-40B4-BE49-F238E27FC236}">
                <a16:creationId xmlns:a16="http://schemas.microsoft.com/office/drawing/2014/main" id="{B13EC4CB-A333-439B-801D-AAA668DE69E2}"/>
              </a:ext>
            </a:extLst>
          </p:cNvPr>
          <p:cNvPicPr/>
          <p:nvPr/>
        </p:nvPicPr>
        <p:blipFill rotWithShape="1">
          <a:blip r:embed="rId4" cstate="print">
            <a:extLst>
              <a:ext uri="{BEBA8EAE-BF5A-486C-A8C5-ECC9F3942E4B}">
                <a14:imgProps xmlns:a14="http://schemas.microsoft.com/office/drawing/2010/main">
                  <a14:imgLayer r:embed="rId5">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15374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2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5500"/>
                            </p:stCondLst>
                            <p:childTnLst>
                              <p:par>
                                <p:cTn id="14" presetID="1" presetClass="entr" presetSubtype="0" fill="hold" nodeType="afterEffect">
                                  <p:stCondLst>
                                    <p:cond delay="2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10500"/>
                            </p:stCondLst>
                            <p:childTnLst>
                              <p:par>
                                <p:cTn id="20" presetID="1" presetClass="entr" presetSubtype="0" fill="hold" nodeType="afterEffect">
                                  <p:stCondLst>
                                    <p:cond delay="2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13000"/>
                            </p:stCondLst>
                            <p:childTnLst>
                              <p:par>
                                <p:cTn id="23" presetID="1" presetClass="entr" presetSubtype="0" fill="hold" nodeType="afterEffect">
                                  <p:stCondLst>
                                    <p:cond delay="2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15500"/>
                            </p:stCondLst>
                            <p:childTnLst>
                              <p:par>
                                <p:cTn id="26" presetID="1" presetClass="entr" presetSubtype="0" fill="hold" nodeType="afterEffect">
                                  <p:stCondLst>
                                    <p:cond delay="2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18000"/>
                            </p:stCondLst>
                            <p:childTnLst>
                              <p:par>
                                <p:cTn id="29" presetID="1" presetClass="entr" presetSubtype="0" fill="hold" nodeType="afterEffect">
                                  <p:stCondLst>
                                    <p:cond delay="25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r="-78"/>
          <a:stretch/>
        </p:blipFill>
        <p:spPr>
          <a:xfrm>
            <a:off x="6" y="-19051"/>
            <a:ext cx="12191999" cy="6877051"/>
          </a:xfrm>
          <a:prstGeom prst="rect">
            <a:avLst/>
          </a:prstGeom>
        </p:spPr>
      </p:pic>
      <p:sp>
        <p:nvSpPr>
          <p:cNvPr id="3" name="Tekstvak 2"/>
          <p:cNvSpPr txBox="1"/>
          <p:nvPr/>
        </p:nvSpPr>
        <p:spPr>
          <a:xfrm>
            <a:off x="3543305" y="2771777"/>
            <a:ext cx="5314951" cy="584775"/>
          </a:xfrm>
          <a:prstGeom prst="rect">
            <a:avLst/>
          </a:prstGeom>
          <a:solidFill>
            <a:srgbClr val="000000">
              <a:alpha val="23922"/>
            </a:srgbClr>
          </a:solidFill>
        </p:spPr>
        <p:txBody>
          <a:bodyPr wrap="square" rtlCol="0">
            <a:spAutoFit/>
          </a:bodyPr>
          <a:lstStyle/>
          <a:p>
            <a:pPr algn="ctr"/>
            <a:r>
              <a:rPr lang="nl-NL" sz="3200" b="1" dirty="0">
                <a:solidFill>
                  <a:schemeClr val="bg1"/>
                </a:solidFill>
              </a:rPr>
              <a:t>OPEN DE OGEN VAN BLINDEN</a:t>
            </a:r>
          </a:p>
        </p:txBody>
      </p:sp>
      <p:sp>
        <p:nvSpPr>
          <p:cNvPr id="4" name="Tekstvak 3"/>
          <p:cNvSpPr txBox="1"/>
          <p:nvPr/>
        </p:nvSpPr>
        <p:spPr>
          <a:xfrm>
            <a:off x="3543305" y="3514726"/>
            <a:ext cx="5314951" cy="461665"/>
          </a:xfrm>
          <a:prstGeom prst="rect">
            <a:avLst/>
          </a:prstGeom>
          <a:solidFill>
            <a:srgbClr val="000000">
              <a:alpha val="23922"/>
            </a:srgbClr>
          </a:solidFill>
        </p:spPr>
        <p:txBody>
          <a:bodyPr wrap="square" rtlCol="0">
            <a:spAutoFit/>
          </a:bodyPr>
          <a:lstStyle/>
          <a:p>
            <a:pPr algn="ctr"/>
            <a:r>
              <a:rPr lang="nl-NL" sz="2400" dirty="0">
                <a:solidFill>
                  <a:schemeClr val="bg1"/>
                </a:solidFill>
              </a:rPr>
              <a:t>Maak Verschil In Het Leven van Mensen</a:t>
            </a:r>
          </a:p>
        </p:txBody>
      </p:sp>
      <p:sp>
        <p:nvSpPr>
          <p:cNvPr id="5" name="Tijdelijke aanduiding voor dianummer 4"/>
          <p:cNvSpPr>
            <a:spLocks noGrp="1"/>
          </p:cNvSpPr>
          <p:nvPr>
            <p:ph type="sldNum" sz="quarter" idx="12"/>
          </p:nvPr>
        </p:nvSpPr>
        <p:spPr>
          <a:xfrm>
            <a:off x="9448799" y="6492876"/>
            <a:ext cx="2743200" cy="365125"/>
          </a:xfrm>
        </p:spPr>
        <p:txBody>
          <a:bodyPr/>
          <a:lstStyle/>
          <a:p>
            <a:fld id="{4015ABAB-47DA-4571-A74E-A8CC14846F6D}" type="slidenum">
              <a:rPr lang="nl-NL" smtClean="0"/>
              <a:t>5</a:t>
            </a:fld>
            <a:endParaRPr lang="nl-NL" dirty="0"/>
          </a:p>
        </p:txBody>
      </p:sp>
    </p:spTree>
    <p:extLst>
      <p:ext uri="{BB962C8B-B14F-4D97-AF65-F5344CB8AC3E}">
        <p14:creationId xmlns:p14="http://schemas.microsoft.com/office/powerpoint/2010/main" val="7350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xit" presetSubtype="0" fill="hold" grpId="1" nodeType="afterEffect">
                                  <p:stCondLst>
                                    <p:cond delay="200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5000"/>
                            </p:stCondLst>
                            <p:childTnLst>
                              <p:par>
                                <p:cTn id="21" presetID="10" presetClass="exit" presetSubtype="0" fill="hold" grpId="1" nodeType="afterEffect">
                                  <p:stCondLst>
                                    <p:cond delay="25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a:solidFill>
                  <a:schemeClr val="bg1"/>
                </a:solidFill>
              </a:rPr>
              <a:t>Doelstellingen</a:t>
            </a:r>
          </a:p>
        </p:txBody>
      </p:sp>
      <p:sp>
        <p:nvSpPr>
          <p:cNvPr id="3" name="Tijdelijke aanduiding voor inhoud 2"/>
          <p:cNvSpPr>
            <a:spLocks noGrp="1"/>
          </p:cNvSpPr>
          <p:nvPr>
            <p:ph idx="1"/>
          </p:nvPr>
        </p:nvSpPr>
        <p:spPr>
          <a:xfrm>
            <a:off x="838205" y="1825625"/>
            <a:ext cx="10772775" cy="4351339"/>
          </a:xfrm>
        </p:spPr>
        <p:txBody>
          <a:bodyPr/>
          <a:lstStyle/>
          <a:p>
            <a:pPr marL="0" indent="0">
              <a:buNone/>
            </a:pPr>
            <a:r>
              <a:rPr lang="nl-NL" dirty="0">
                <a:solidFill>
                  <a:schemeClr val="bg1"/>
                </a:solidFill>
              </a:rPr>
              <a:t>Financieren van:</a:t>
            </a:r>
          </a:p>
          <a:p>
            <a:r>
              <a:rPr lang="nl-NL" dirty="0">
                <a:solidFill>
                  <a:schemeClr val="bg1"/>
                </a:solidFill>
              </a:rPr>
              <a:t>Oogoperaties</a:t>
            </a:r>
          </a:p>
          <a:p>
            <a:r>
              <a:rPr lang="nl-NL" dirty="0">
                <a:solidFill>
                  <a:schemeClr val="bg1"/>
                </a:solidFill>
              </a:rPr>
              <a:t>Instrumenten en lenzen</a:t>
            </a:r>
          </a:p>
          <a:p>
            <a:r>
              <a:rPr lang="nl-NL" dirty="0" err="1">
                <a:solidFill>
                  <a:schemeClr val="bg1"/>
                </a:solidFill>
              </a:rPr>
              <a:t>Outreach</a:t>
            </a:r>
            <a:r>
              <a:rPr lang="nl-NL" dirty="0">
                <a:solidFill>
                  <a:schemeClr val="bg1"/>
                </a:solidFill>
              </a:rPr>
              <a:t>, </a:t>
            </a:r>
            <a:r>
              <a:rPr lang="nl-NL" dirty="0" err="1">
                <a:solidFill>
                  <a:schemeClr val="bg1"/>
                </a:solidFill>
              </a:rPr>
              <a:t>ooghulp</a:t>
            </a:r>
            <a:r>
              <a:rPr lang="nl-NL" dirty="0">
                <a:solidFill>
                  <a:schemeClr val="bg1"/>
                </a:solidFill>
              </a:rPr>
              <a:t> in afgelegen gebieden</a:t>
            </a:r>
          </a:p>
          <a:p>
            <a:r>
              <a:rPr lang="nl-NL" dirty="0">
                <a:solidFill>
                  <a:schemeClr val="bg1"/>
                </a:solidFill>
              </a:rPr>
              <a:t>Hulpmiddelen voor slechtzienden inclusief opleiding</a:t>
            </a:r>
          </a:p>
          <a:p>
            <a:r>
              <a:rPr lang="nl-NL" dirty="0">
                <a:solidFill>
                  <a:schemeClr val="bg1"/>
                </a:solidFill>
              </a:rPr>
              <a:t>Schoolscreening, de ogen van kinderen controleren, brillen verstrekken</a:t>
            </a:r>
          </a:p>
          <a:p>
            <a:r>
              <a:rPr lang="nl-NL" dirty="0">
                <a:solidFill>
                  <a:schemeClr val="bg1"/>
                </a:solidFill>
              </a:rPr>
              <a:t>Opleidingen van artsen en plaatselijke gezondheidswerkers</a:t>
            </a:r>
          </a:p>
          <a:p>
            <a:r>
              <a:rPr lang="nl-NL" dirty="0">
                <a:solidFill>
                  <a:schemeClr val="bg1"/>
                </a:solidFill>
              </a:rPr>
              <a:t>Maatschappelijke integratie van visueel gehandicapten </a:t>
            </a:r>
          </a:p>
          <a:p>
            <a:endParaRPr lang="nl-NL" dirty="0"/>
          </a:p>
          <a:p>
            <a:endParaRPr lang="nl-NL" dirty="0"/>
          </a:p>
          <a:p>
            <a:endParaRPr lang="nl-NL" dirty="0"/>
          </a:p>
        </p:txBody>
      </p:sp>
      <p:grpSp>
        <p:nvGrpSpPr>
          <p:cNvPr id="6" name="Groep 5"/>
          <p:cNvGrpSpPr/>
          <p:nvPr/>
        </p:nvGrpSpPr>
        <p:grpSpPr>
          <a:xfrm>
            <a:off x="0" y="5822051"/>
            <a:ext cx="12192000" cy="1122316"/>
            <a:chOff x="0" y="5822046"/>
            <a:chExt cx="12192000" cy="1122316"/>
          </a:xfrm>
        </p:grpSpPr>
        <p:sp>
          <p:nvSpPr>
            <p:cNvPr id="7" name="Rechthoek 6"/>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8" name="Picture 2" descr="Wilde Ganzen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ions Clu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jdelijke aanduiding voor dianummer 3"/>
          <p:cNvSpPr>
            <a:spLocks noGrp="1"/>
          </p:cNvSpPr>
          <p:nvPr>
            <p:ph type="sldNum" sz="quarter" idx="12"/>
          </p:nvPr>
        </p:nvSpPr>
        <p:spPr>
          <a:xfrm>
            <a:off x="9415463" y="6465080"/>
            <a:ext cx="2743200" cy="365125"/>
          </a:xfrm>
        </p:spPr>
        <p:txBody>
          <a:bodyPr/>
          <a:lstStyle/>
          <a:p>
            <a:fld id="{4015ABAB-47DA-4571-A74E-A8CC14846F6D}" type="slidenum">
              <a:rPr lang="nl-NL" smtClean="0"/>
              <a:t>6</a:t>
            </a:fld>
            <a:endParaRPr lang="nl-NL" dirty="0"/>
          </a:p>
        </p:txBody>
      </p:sp>
      <p:pic>
        <p:nvPicPr>
          <p:cNvPr id="10" name="Afbeelding 9">
            <a:extLst>
              <a:ext uri="{FF2B5EF4-FFF2-40B4-BE49-F238E27FC236}">
                <a16:creationId xmlns:a16="http://schemas.microsoft.com/office/drawing/2014/main" id="{629F6954-F2E9-45CA-BE35-EF4F0C095F6A}"/>
              </a:ext>
            </a:extLst>
          </p:cNvPr>
          <p:cNvPicPr/>
          <p:nvPr/>
        </p:nvPicPr>
        <p:blipFill rotWithShape="1">
          <a:blip r:embed="rId5" cstate="print">
            <a:extLst>
              <a:ext uri="{BEBA8EAE-BF5A-486C-A8C5-ECC9F3942E4B}">
                <a14:imgProps xmlns:a14="http://schemas.microsoft.com/office/drawing/2010/main">
                  <a14:imgLayer r:embed="rId6">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36082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250"/>
                                        <p:tgtEl>
                                          <p:spTgt spid="6"/>
                                        </p:tgtEl>
                                      </p:cBhvr>
                                    </p:animEffect>
                                  </p:childTnLst>
                                </p:cTn>
                              </p:par>
                              <p:par>
                                <p:cTn id="8" presetID="1" presetClass="entr" presetSubtype="0" fill="hold"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25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45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67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920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1170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nodeType="withEffect">
                                  <p:stCondLst>
                                    <p:cond delay="1420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1953353"/>
            <a:ext cx="9144000" cy="1222311"/>
          </a:xfrm>
        </p:spPr>
        <p:txBody>
          <a:bodyPr/>
          <a:lstStyle/>
          <a:p>
            <a:r>
              <a:rPr lang="nl-NL" dirty="0">
                <a:solidFill>
                  <a:schemeClr val="bg1"/>
                </a:solidFill>
              </a:rPr>
              <a:t>Projectvoorbeelden</a:t>
            </a:r>
          </a:p>
        </p:txBody>
      </p:sp>
      <p:pic>
        <p:nvPicPr>
          <p:cNvPr id="4" name="Picture 2" descr="Oogkliniek_Mae_Tao_detail_thumbnail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40"/>
          <a:stretch/>
        </p:blipFill>
        <p:spPr bwMode="auto">
          <a:xfrm>
            <a:off x="193512" y="4139688"/>
            <a:ext cx="2182989" cy="262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enin_Oogarts_detail_thumbnail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42"/>
          <a:stretch/>
        </p:blipFill>
        <p:spPr bwMode="auto">
          <a:xfrm>
            <a:off x="2626383" y="4139688"/>
            <a:ext cx="2194672" cy="2628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rotWithShape="1">
          <a:blip r:embed="rId5" cstate="screen">
            <a:extLst>
              <a:ext uri="{28A0092B-C50C-407E-A947-70E740481C1C}">
                <a14:useLocalDpi xmlns:a14="http://schemas.microsoft.com/office/drawing/2010/main"/>
              </a:ext>
            </a:extLst>
          </a:blip>
          <a:srcRect t="-176"/>
          <a:stretch/>
        </p:blipFill>
        <p:spPr>
          <a:xfrm>
            <a:off x="5064111" y="4139688"/>
            <a:ext cx="2185324" cy="2628000"/>
          </a:xfrm>
          <a:prstGeom prst="rect">
            <a:avLst/>
          </a:prstGeom>
        </p:spPr>
      </p:pic>
      <p:pic>
        <p:nvPicPr>
          <p:cNvPr id="7" name="Picture 2" descr="SLWB_Malawi_detail_thumbnails.jpg"/>
          <p:cNvPicPr>
            <a:picLocks noChangeArrowheads="1"/>
          </p:cNvPicPr>
          <p:nvPr/>
        </p:nvPicPr>
        <p:blipFill rotWithShape="1">
          <a:blip r:embed="rId6" cstate="screen">
            <a:extLst>
              <a:ext uri="{28A0092B-C50C-407E-A947-70E740481C1C}">
                <a14:useLocalDpi xmlns:a14="http://schemas.microsoft.com/office/drawing/2010/main"/>
              </a:ext>
            </a:extLst>
          </a:blip>
          <a:srcRect t="-64"/>
          <a:stretch/>
        </p:blipFill>
        <p:spPr bwMode="auto">
          <a:xfrm flipH="1">
            <a:off x="7483151" y="4139688"/>
            <a:ext cx="2196000" cy="262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Oogkliniek_Laos_detail_thumbnails.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21"/>
          <a:stretch/>
        </p:blipFill>
        <p:spPr bwMode="auto">
          <a:xfrm>
            <a:off x="9869168" y="4139688"/>
            <a:ext cx="2199781" cy="2628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35444" y="3616470"/>
            <a:ext cx="1607297" cy="523220"/>
          </a:xfrm>
          <a:prstGeom prst="rect">
            <a:avLst/>
          </a:prstGeom>
          <a:noFill/>
        </p:spPr>
        <p:txBody>
          <a:bodyPr wrap="square" rtlCol="0">
            <a:spAutoFit/>
          </a:bodyPr>
          <a:lstStyle/>
          <a:p>
            <a:pPr algn="ctr"/>
            <a:r>
              <a:rPr lang="nl-NL" sz="2800" dirty="0">
                <a:solidFill>
                  <a:schemeClr val="bg1"/>
                </a:solidFill>
              </a:rPr>
              <a:t>Thailand</a:t>
            </a:r>
          </a:p>
        </p:txBody>
      </p:sp>
      <p:sp>
        <p:nvSpPr>
          <p:cNvPr id="10" name="Tekstvak 9"/>
          <p:cNvSpPr txBox="1"/>
          <p:nvPr/>
        </p:nvSpPr>
        <p:spPr>
          <a:xfrm>
            <a:off x="2920076" y="3616468"/>
            <a:ext cx="1607297" cy="523220"/>
          </a:xfrm>
          <a:prstGeom prst="rect">
            <a:avLst/>
          </a:prstGeom>
          <a:noFill/>
        </p:spPr>
        <p:txBody>
          <a:bodyPr wrap="square" rtlCol="0">
            <a:spAutoFit/>
          </a:bodyPr>
          <a:lstStyle/>
          <a:p>
            <a:pPr algn="ctr"/>
            <a:r>
              <a:rPr lang="nl-NL" sz="2800" dirty="0">
                <a:solidFill>
                  <a:schemeClr val="bg1"/>
                </a:solidFill>
              </a:rPr>
              <a:t>Benin</a:t>
            </a:r>
          </a:p>
        </p:txBody>
      </p:sp>
      <p:sp>
        <p:nvSpPr>
          <p:cNvPr id="11" name="Tekstvak 10"/>
          <p:cNvSpPr txBox="1"/>
          <p:nvPr/>
        </p:nvSpPr>
        <p:spPr>
          <a:xfrm>
            <a:off x="5292357" y="3616468"/>
            <a:ext cx="1607297" cy="523220"/>
          </a:xfrm>
          <a:prstGeom prst="rect">
            <a:avLst/>
          </a:prstGeom>
          <a:noFill/>
        </p:spPr>
        <p:txBody>
          <a:bodyPr wrap="square" rtlCol="0">
            <a:spAutoFit/>
          </a:bodyPr>
          <a:lstStyle/>
          <a:p>
            <a:pPr algn="ctr"/>
            <a:r>
              <a:rPr lang="nl-NL" sz="2800" dirty="0">
                <a:solidFill>
                  <a:schemeClr val="bg1"/>
                </a:solidFill>
              </a:rPr>
              <a:t>Nepal</a:t>
            </a:r>
          </a:p>
        </p:txBody>
      </p:sp>
      <p:sp>
        <p:nvSpPr>
          <p:cNvPr id="12" name="Tekstvak 11"/>
          <p:cNvSpPr txBox="1"/>
          <p:nvPr/>
        </p:nvSpPr>
        <p:spPr>
          <a:xfrm>
            <a:off x="7777506" y="3616470"/>
            <a:ext cx="1607297" cy="523220"/>
          </a:xfrm>
          <a:prstGeom prst="rect">
            <a:avLst/>
          </a:prstGeom>
          <a:noFill/>
        </p:spPr>
        <p:txBody>
          <a:bodyPr wrap="square" rtlCol="0">
            <a:spAutoFit/>
          </a:bodyPr>
          <a:lstStyle/>
          <a:p>
            <a:pPr algn="ctr"/>
            <a:r>
              <a:rPr lang="nl-NL" sz="2800" dirty="0">
                <a:solidFill>
                  <a:schemeClr val="bg1"/>
                </a:solidFill>
              </a:rPr>
              <a:t>Malawi</a:t>
            </a:r>
          </a:p>
        </p:txBody>
      </p:sp>
      <p:sp>
        <p:nvSpPr>
          <p:cNvPr id="13" name="Tekstvak 12"/>
          <p:cNvSpPr txBox="1"/>
          <p:nvPr/>
        </p:nvSpPr>
        <p:spPr>
          <a:xfrm>
            <a:off x="10165413" y="3616468"/>
            <a:ext cx="1607297" cy="523220"/>
          </a:xfrm>
          <a:prstGeom prst="rect">
            <a:avLst/>
          </a:prstGeom>
          <a:noFill/>
        </p:spPr>
        <p:txBody>
          <a:bodyPr wrap="square" rtlCol="0">
            <a:spAutoFit/>
          </a:bodyPr>
          <a:lstStyle/>
          <a:p>
            <a:pPr algn="ctr"/>
            <a:r>
              <a:rPr lang="nl-NL" sz="2800" dirty="0">
                <a:solidFill>
                  <a:schemeClr val="bg1"/>
                </a:solidFill>
              </a:rPr>
              <a:t>Laos</a:t>
            </a:r>
          </a:p>
        </p:txBody>
      </p:sp>
      <p:sp>
        <p:nvSpPr>
          <p:cNvPr id="14" name="Tijdelijke aanduiding voor dianummer 13"/>
          <p:cNvSpPr>
            <a:spLocks noGrp="1"/>
          </p:cNvSpPr>
          <p:nvPr>
            <p:ph type="sldNum" sz="quarter" idx="12"/>
          </p:nvPr>
        </p:nvSpPr>
        <p:spPr>
          <a:xfrm>
            <a:off x="9296399" y="6402564"/>
            <a:ext cx="2743200" cy="365125"/>
          </a:xfrm>
        </p:spPr>
        <p:txBody>
          <a:bodyPr/>
          <a:lstStyle/>
          <a:p>
            <a:fld id="{4015ABAB-47DA-4571-A74E-A8CC14846F6D}" type="slidenum">
              <a:rPr lang="nl-NL" smtClean="0"/>
              <a:t>7</a:t>
            </a:fld>
            <a:endParaRPr lang="nl-NL" dirty="0"/>
          </a:p>
        </p:txBody>
      </p:sp>
      <p:pic>
        <p:nvPicPr>
          <p:cNvPr id="15" name="Afbeelding 14">
            <a:extLst>
              <a:ext uri="{FF2B5EF4-FFF2-40B4-BE49-F238E27FC236}">
                <a16:creationId xmlns:a16="http://schemas.microsoft.com/office/drawing/2014/main" id="{191EE82C-7A71-4BCB-9004-FB1F32C44419}"/>
              </a:ext>
            </a:extLst>
          </p:cNvPr>
          <p:cNvPicPr/>
          <p:nvPr/>
        </p:nvPicPr>
        <p:blipFill rotWithShape="1">
          <a:blip r:embed="rId8" cstate="print">
            <a:extLst>
              <a:ext uri="{BEBA8EAE-BF5A-486C-A8C5-ECC9F3942E4B}">
                <a14:imgProps xmlns:a14="http://schemas.microsoft.com/office/drawing/2010/main">
                  <a14:imgLayer r:embed="rId9">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509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750"/>
                            </p:stCondLst>
                            <p:childTnLst>
                              <p:par>
                                <p:cTn id="11" presetID="1" presetClass="entr" presetSubtype="0" fill="hold" grpId="0" nodeType="afterEffect">
                                  <p:stCondLst>
                                    <p:cond delay="2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25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b="1" dirty="0">
                <a:solidFill>
                  <a:schemeClr val="bg1"/>
                </a:solidFill>
              </a:rPr>
              <a:t>Mae Tao Thailand</a:t>
            </a:r>
            <a:br>
              <a:rPr lang="nl-NL" b="1" dirty="0">
                <a:solidFill>
                  <a:schemeClr val="bg1"/>
                </a:solidFill>
              </a:rPr>
            </a:br>
            <a:r>
              <a:rPr lang="nl-NL" sz="2800" b="1" dirty="0">
                <a:solidFill>
                  <a:schemeClr val="bg1"/>
                </a:solidFill>
              </a:rPr>
              <a:t>Bouw oogkliniek</a:t>
            </a:r>
            <a:endParaRPr lang="nl-NL" sz="2800" dirty="0">
              <a:solidFill>
                <a:schemeClr val="bg1"/>
              </a:solidFill>
            </a:endParaRPr>
          </a:p>
        </p:txBody>
      </p:sp>
      <p:sp>
        <p:nvSpPr>
          <p:cNvPr id="4" name="Tijdelijke aanduiding voor inhoud 2"/>
          <p:cNvSpPr txBox="1">
            <a:spLocks/>
          </p:cNvSpPr>
          <p:nvPr/>
        </p:nvSpPr>
        <p:spPr>
          <a:xfrm>
            <a:off x="838200" y="1825625"/>
            <a:ext cx="6120000"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rPr>
              <a:t>Vlakbij de grens met Birma staat de Mae Tao oogkliniek. Heel veel patiënten zijn Birmese Karens die in vluchtelingen- kampen in Thailand leven. Ook komen veel mensen uit Birma. De kliniek is uitgegroeid tot een belangrijke instelling in dit gebied, want oogziektes komen hier veel voor. </a:t>
            </a:r>
          </a:p>
          <a:p>
            <a:pPr marL="0" indent="0">
              <a:buNone/>
            </a:pPr>
            <a:r>
              <a:rPr lang="nl-NL" dirty="0">
                <a:solidFill>
                  <a:schemeClr val="bg1"/>
                </a:solidFill>
              </a:rPr>
              <a:t>Nieuwbouw is noodzakelijk.</a:t>
            </a:r>
          </a:p>
          <a:p>
            <a:pPr marL="0" indent="0">
              <a:buNone/>
            </a:pPr>
            <a:r>
              <a:rPr lang="nl-NL" dirty="0">
                <a:solidFill>
                  <a:schemeClr val="bg1"/>
                </a:solidFill>
              </a:rPr>
              <a:t>   Projectbedrag € 37.142,--</a:t>
            </a:r>
          </a:p>
          <a:p>
            <a:endParaRPr lang="nl-NL" dirty="0"/>
          </a:p>
        </p:txBody>
      </p:sp>
      <p:pic>
        <p:nvPicPr>
          <p:cNvPr id="2050" name="Picture 2" descr="Oogkliniek_Mae_Tao_detail_thumbnail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40"/>
          <a:stretch/>
        </p:blipFill>
        <p:spPr bwMode="auto">
          <a:xfrm>
            <a:off x="7545444" y="1718681"/>
            <a:ext cx="3600000" cy="43338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p:cNvGrpSpPr/>
          <p:nvPr/>
        </p:nvGrpSpPr>
        <p:grpSpPr>
          <a:xfrm>
            <a:off x="0" y="5822051"/>
            <a:ext cx="12192000" cy="1122316"/>
            <a:chOff x="0" y="5822046"/>
            <a:chExt cx="12192000" cy="1122316"/>
          </a:xfrm>
        </p:grpSpPr>
        <p:sp>
          <p:nvSpPr>
            <p:cNvPr id="8" name="Rechthoek 7"/>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0" name="Picture 2" descr="Wilde Ganzen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ions Clu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jdelijke aanduiding voor dianummer 2"/>
          <p:cNvSpPr>
            <a:spLocks noGrp="1"/>
          </p:cNvSpPr>
          <p:nvPr>
            <p:ph type="sldNum" sz="quarter" idx="12"/>
          </p:nvPr>
        </p:nvSpPr>
        <p:spPr>
          <a:xfrm>
            <a:off x="9415463" y="6418371"/>
            <a:ext cx="2743200" cy="365125"/>
          </a:xfrm>
        </p:spPr>
        <p:txBody>
          <a:bodyPr/>
          <a:lstStyle/>
          <a:p>
            <a:fld id="{4015ABAB-47DA-4571-A74E-A8CC14846F6D}" type="slidenum">
              <a:rPr lang="nl-NL" smtClean="0"/>
              <a:t>8</a:t>
            </a:fld>
            <a:endParaRPr lang="nl-NL" dirty="0"/>
          </a:p>
        </p:txBody>
      </p:sp>
      <p:pic>
        <p:nvPicPr>
          <p:cNvPr id="11" name="Afbeelding 10">
            <a:extLst>
              <a:ext uri="{FF2B5EF4-FFF2-40B4-BE49-F238E27FC236}">
                <a16:creationId xmlns:a16="http://schemas.microsoft.com/office/drawing/2014/main" id="{9EE31219-A80F-42B2-AE40-C27500B4D9F6}"/>
              </a:ext>
            </a:extLst>
          </p:cNvPr>
          <p:cNvPicPr/>
          <p:nvPr/>
        </p:nvPicPr>
        <p:blipFill rotWithShape="1">
          <a:blip r:embed="rId6" cstate="print">
            <a:extLst>
              <a:ext uri="{BEBA8EAE-BF5A-486C-A8C5-ECC9F3942E4B}">
                <a14:imgProps xmlns:a14="http://schemas.microsoft.com/office/drawing/2010/main">
                  <a14:imgLayer r:embed="rId7">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148593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in_Oogarts_detail_thumbnail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42"/>
          <a:stretch/>
        </p:blipFill>
        <p:spPr bwMode="auto">
          <a:xfrm>
            <a:off x="7542459" y="1756005"/>
            <a:ext cx="3600000" cy="431080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fontScale="90000"/>
          </a:bodyPr>
          <a:lstStyle/>
          <a:p>
            <a:pPr algn="r"/>
            <a:br>
              <a:rPr lang="nl-NL" b="1" dirty="0">
                <a:solidFill>
                  <a:schemeClr val="bg1"/>
                </a:solidFill>
              </a:rPr>
            </a:br>
            <a:r>
              <a:rPr lang="nl-NL" b="1" dirty="0">
                <a:solidFill>
                  <a:schemeClr val="bg1"/>
                </a:solidFill>
              </a:rPr>
              <a:t>Oogzorg draait om oogartsen</a:t>
            </a:r>
            <a:br>
              <a:rPr lang="nl-NL" b="1" dirty="0">
                <a:solidFill>
                  <a:schemeClr val="bg1"/>
                </a:solidFill>
              </a:rPr>
            </a:br>
            <a:r>
              <a:rPr lang="nl-NL" sz="3100" b="1" dirty="0">
                <a:solidFill>
                  <a:schemeClr val="bg1"/>
                </a:solidFill>
              </a:rPr>
              <a:t>4 jarige opleiding van een oogarts in Benin</a:t>
            </a:r>
            <a:br>
              <a:rPr lang="nl-NL" sz="3100" b="1" dirty="0">
                <a:solidFill>
                  <a:schemeClr val="bg1"/>
                </a:solidFill>
              </a:rPr>
            </a:br>
            <a:endParaRPr lang="nl-NL" sz="3100" dirty="0">
              <a:solidFill>
                <a:schemeClr val="bg1"/>
              </a:solidFill>
            </a:endParaRPr>
          </a:p>
        </p:txBody>
      </p:sp>
      <p:sp>
        <p:nvSpPr>
          <p:cNvPr id="3" name="Tijdelijke aanduiding voor inhoud 2"/>
          <p:cNvSpPr>
            <a:spLocks noGrp="1"/>
          </p:cNvSpPr>
          <p:nvPr>
            <p:ph idx="1"/>
          </p:nvPr>
        </p:nvSpPr>
        <p:spPr>
          <a:xfrm>
            <a:off x="838200" y="1863725"/>
            <a:ext cx="6120000" cy="4351339"/>
          </a:xfrm>
        </p:spPr>
        <p:txBody>
          <a:bodyPr>
            <a:normAutofit lnSpcReduction="10000"/>
          </a:bodyPr>
          <a:lstStyle/>
          <a:p>
            <a:pPr marL="0" indent="0">
              <a:buNone/>
            </a:pPr>
            <a:r>
              <a:rPr lang="nl-NL" dirty="0">
                <a:solidFill>
                  <a:schemeClr val="bg1"/>
                </a:solidFill>
              </a:rPr>
              <a:t>Benin, in West Afrika, heeft slechts 30 oogartsen voor 10 miljoen inwoners.    21 artsen wonen in de hoofdstad Cotonou. Dus 9 oogartsen voor de overige 9 miljoen. Er worden slechts 550 </a:t>
            </a:r>
            <a:r>
              <a:rPr lang="nl-NL" dirty="0" err="1">
                <a:solidFill>
                  <a:schemeClr val="bg1"/>
                </a:solidFill>
              </a:rPr>
              <a:t>staar-operaties</a:t>
            </a:r>
            <a:r>
              <a:rPr lang="nl-NL" dirty="0">
                <a:solidFill>
                  <a:schemeClr val="bg1"/>
                </a:solidFill>
              </a:rPr>
              <a:t> per miljoen inwoners per jaar verricht, in plaats van het target van de WHO van 2000 per miljoen per jaar. In Benin leeft 39% van de bevolking onder de armoedegrens.</a:t>
            </a:r>
          </a:p>
          <a:p>
            <a:pPr marL="0" indent="0">
              <a:buNone/>
            </a:pPr>
            <a:r>
              <a:rPr lang="nl-NL" dirty="0">
                <a:solidFill>
                  <a:schemeClr val="bg1"/>
                </a:solidFill>
              </a:rPr>
              <a:t>Projectbedrag € 44.000,--</a:t>
            </a:r>
          </a:p>
        </p:txBody>
      </p:sp>
      <p:grpSp>
        <p:nvGrpSpPr>
          <p:cNvPr id="10" name="Groep 9"/>
          <p:cNvGrpSpPr/>
          <p:nvPr/>
        </p:nvGrpSpPr>
        <p:grpSpPr>
          <a:xfrm>
            <a:off x="0" y="5822051"/>
            <a:ext cx="12192000" cy="1122316"/>
            <a:chOff x="0" y="5822046"/>
            <a:chExt cx="12192000" cy="1122316"/>
          </a:xfrm>
        </p:grpSpPr>
        <p:sp>
          <p:nvSpPr>
            <p:cNvPr id="11" name="Rechthoek 10"/>
            <p:cNvSpPr/>
            <p:nvPr/>
          </p:nvSpPr>
          <p:spPr>
            <a:xfrm>
              <a:off x="0" y="6074709"/>
              <a:ext cx="12192000" cy="826265"/>
            </a:xfrm>
            <a:prstGeom prst="rect">
              <a:avLst/>
            </a:prstGeom>
            <a:solidFill>
              <a:schemeClr val="bg1">
                <a:lumMod val="6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3600" dirty="0">
                  <a:solidFill>
                    <a:schemeClr val="bg1">
                      <a:lumMod val="85000"/>
                    </a:schemeClr>
                  </a:solidFill>
                </a:rPr>
                <a:t>                        50% Premie van Wilde Ganzen    </a:t>
              </a:r>
            </a:p>
          </p:txBody>
        </p:sp>
        <p:pic>
          <p:nvPicPr>
            <p:cNvPr id="12" name="Picture 2" descr="Wilde Ganzen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15462" y="5991862"/>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ions Clu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22046"/>
              <a:ext cx="1651190" cy="8255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jdelijke aanduiding voor dianummer 3"/>
          <p:cNvSpPr>
            <a:spLocks noGrp="1"/>
          </p:cNvSpPr>
          <p:nvPr>
            <p:ph type="sldNum" sz="quarter" idx="12"/>
          </p:nvPr>
        </p:nvSpPr>
        <p:spPr>
          <a:xfrm>
            <a:off x="9415463" y="6418371"/>
            <a:ext cx="2743200" cy="365125"/>
          </a:xfrm>
        </p:spPr>
        <p:txBody>
          <a:bodyPr/>
          <a:lstStyle/>
          <a:p>
            <a:fld id="{4015ABAB-47DA-4571-A74E-A8CC14846F6D}" type="slidenum">
              <a:rPr lang="nl-NL" smtClean="0"/>
              <a:t>9</a:t>
            </a:fld>
            <a:endParaRPr lang="nl-NL" dirty="0"/>
          </a:p>
        </p:txBody>
      </p:sp>
      <p:pic>
        <p:nvPicPr>
          <p:cNvPr id="14" name="Afbeelding 13">
            <a:extLst>
              <a:ext uri="{FF2B5EF4-FFF2-40B4-BE49-F238E27FC236}">
                <a16:creationId xmlns:a16="http://schemas.microsoft.com/office/drawing/2014/main" id="{14B666AB-B4BB-4B11-8580-EBF6E7DAAEC3}"/>
              </a:ext>
            </a:extLst>
          </p:cNvPr>
          <p:cNvPicPr/>
          <p:nvPr/>
        </p:nvPicPr>
        <p:blipFill rotWithShape="1">
          <a:blip r:embed="rId6" cstate="print">
            <a:extLst>
              <a:ext uri="{BEBA8EAE-BF5A-486C-A8C5-ECC9F3942E4B}">
                <a14:imgProps xmlns:a14="http://schemas.microsoft.com/office/drawing/2010/main">
                  <a14:imgLayer r:embed="rId7">
                    <a14:imgEffect>
                      <a14:backgroundRemoval t="9936" b="89904" l="1641" r="96250">
                        <a14:foregroundMark x1="5781" y1="22917" x2="5781" y2="22917"/>
                        <a14:foregroundMark x1="1641" y1="23237" x2="1641" y2="23237"/>
                        <a14:foregroundMark x1="96250" y1="30128" x2="96250" y2="30128"/>
                        <a14:foregroundMark x1="92656" y1="29647" x2="92656" y2="29647"/>
                        <a14:foregroundMark x1="90000" y1="30288" x2="90000" y2="30288"/>
                        <a14:foregroundMark x1="87656" y1="29647" x2="87656" y2="29647"/>
                        <a14:foregroundMark x1="85625" y1="34135" x2="85625" y2="34135"/>
                        <a14:foregroundMark x1="85156" y1="34295" x2="85156" y2="34295"/>
                        <a14:foregroundMark x1="82891" y1="31250" x2="82891" y2="31250"/>
                        <a14:foregroundMark x1="78672" y1="32532" x2="78672" y2="32532"/>
                        <a14:foregroundMark x1="75781" y1="29327" x2="75781" y2="29327"/>
                        <a14:foregroundMark x1="70000" y1="30769" x2="70000" y2="30769"/>
                        <a14:foregroundMark x1="65781" y1="29327" x2="65781" y2="29327"/>
                        <a14:foregroundMark x1="64844" y1="30929" x2="64844" y2="30929"/>
                        <a14:foregroundMark x1="65156" y1="34135" x2="65156" y2="34135"/>
                        <a14:foregroundMark x1="67500" y1="33173" x2="67500" y2="33173"/>
                        <a14:foregroundMark x1="62500" y1="26603" x2="62500" y2="26603"/>
                        <a14:foregroundMark x1="62500" y1="29808" x2="62500" y2="29808"/>
                        <a14:foregroundMark x1="56719" y1="27083" x2="56719" y2="27083"/>
                        <a14:foregroundMark x1="56719" y1="28205" x2="56719" y2="28205"/>
                        <a14:foregroundMark x1="54219" y1="31571" x2="54219" y2="31571"/>
                        <a14:foregroundMark x1="51875" y1="29327" x2="51875" y2="29327"/>
                        <a14:foregroundMark x1="49766" y1="31090" x2="49766" y2="31090"/>
                        <a14:foregroundMark x1="49609" y1="33494" x2="49609" y2="33494"/>
                        <a14:foregroundMark x1="46875" y1="31410" x2="46875" y2="31410"/>
                        <a14:foregroundMark x1="49609" y1="35897" x2="49609" y2="35897"/>
                        <a14:foregroundMark x1="40391" y1="27404" x2="40391" y2="27404"/>
                        <a14:foregroundMark x1="40391" y1="26603" x2="40391" y2="26603"/>
                        <a14:foregroundMark x1="40547" y1="30769" x2="40547" y2="30769"/>
                        <a14:foregroundMark x1="53203" y1="45353" x2="53203" y2="45353"/>
                        <a14:foregroundMark x1="57266" y1="43429" x2="57266" y2="43429"/>
                        <a14:foregroundMark x1="62422" y1="44712" x2="62422" y2="44712"/>
                        <a14:foregroundMark x1="51641" y1="45513" x2="51641" y2="45513"/>
                        <a14:foregroundMark x1="66563" y1="44551" x2="66563" y2="44551"/>
                        <a14:foregroundMark x1="69531" y1="45192" x2="69531" y2="45192"/>
                        <a14:foregroundMark x1="69688" y1="45833" x2="69688" y2="45833"/>
                        <a14:foregroundMark x1="78438" y1="45513" x2="78438" y2="45513"/>
                        <a14:foregroundMark x1="85156" y1="45353" x2="85156" y2="45353"/>
                        <a14:foregroundMark x1="85156" y1="44231" x2="85156" y2="44231"/>
                      </a14:backgroundRemoval>
                    </a14:imgEffect>
                  </a14:imgLayer>
                </a14:imgProps>
              </a:ext>
              <a:ext uri="{28A0092B-C50C-407E-A947-70E740481C1C}">
                <a14:useLocalDpi xmlns:a14="http://schemas.microsoft.com/office/drawing/2010/main" val="0"/>
              </a:ext>
            </a:extLst>
          </a:blip>
          <a:srcRect t="19425" b="19354"/>
          <a:stretch/>
        </p:blipFill>
        <p:spPr bwMode="auto">
          <a:xfrm>
            <a:off x="334529" y="213176"/>
            <a:ext cx="3361864" cy="993527"/>
          </a:xfrm>
          <a:prstGeom prst="rect">
            <a:avLst/>
          </a:prstGeom>
          <a:noFill/>
          <a:ln>
            <a:noFill/>
          </a:ln>
        </p:spPr>
      </p:pic>
    </p:spTree>
    <p:extLst>
      <p:ext uri="{BB962C8B-B14F-4D97-AF65-F5344CB8AC3E}">
        <p14:creationId xmlns:p14="http://schemas.microsoft.com/office/powerpoint/2010/main" val="36740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2340</TotalTime>
  <Words>1764</Words>
  <Application>Microsoft Office PowerPoint</Application>
  <PresentationFormat>Breedbeeld</PresentationFormat>
  <Paragraphs>212</Paragraphs>
  <Slides>22</Slides>
  <Notes>22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Calibri Light</vt:lpstr>
      <vt:lpstr>Times New Roman</vt:lpstr>
      <vt:lpstr>Kantoorthema</vt:lpstr>
      <vt:lpstr>PowerPoint-presentatie</vt:lpstr>
      <vt:lpstr>PowerPoint-presentatie</vt:lpstr>
      <vt:lpstr>PowerPoint-presentatie</vt:lpstr>
      <vt:lpstr>                                              Historie              </vt:lpstr>
      <vt:lpstr>PowerPoint-presentatie</vt:lpstr>
      <vt:lpstr>Doelstellingen</vt:lpstr>
      <vt:lpstr>Projectvoorbeelden</vt:lpstr>
      <vt:lpstr>Mae Tao Thailand Bouw oogkliniek</vt:lpstr>
      <vt:lpstr> Oogzorg draait om oogartsen 4 jarige opleiding van een oogarts in Benin </vt:lpstr>
      <vt:lpstr> Opleiding blinden  Nepal </vt:lpstr>
      <vt:lpstr> Oogzorg voor kinderen Malawi </vt:lpstr>
      <vt:lpstr>PowerPoint-presentatie</vt:lpstr>
      <vt:lpstr> Bouw van een oogkliniek Laos </vt:lpstr>
      <vt:lpstr>PowerPoint-presentatie</vt:lpstr>
      <vt:lpstr>PowerPoint-presentatie</vt:lpstr>
      <vt:lpstr>Vreemd en Oud geld-actie Herbert Verseveldt lc Etten-Leur</vt:lpstr>
      <vt:lpstr>Jampot actie Een geschikte actie voor iedere Lionsclub</vt:lpstr>
      <vt:lpstr>Actie voeren  voor iedereen</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for Sight</dc:title>
  <dc:creator>Arnold Roelofs</dc:creator>
  <cp:lastModifiedBy>Arnold Roelofs</cp:lastModifiedBy>
  <cp:revision>116</cp:revision>
  <cp:lastPrinted>2016-01-26T18:18:02Z</cp:lastPrinted>
  <dcterms:created xsi:type="dcterms:W3CDTF">2016-01-23T08:55:54Z</dcterms:created>
  <dcterms:modified xsi:type="dcterms:W3CDTF">2018-10-07T06:40:57Z</dcterms:modified>
</cp:coreProperties>
</file>